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gif" ContentType="image/gi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81" r:id="rId14"/>
    <p:sldId id="268" r:id="rId15"/>
    <p:sldId id="283" r:id="rId16"/>
    <p:sldId id="269" r:id="rId17"/>
    <p:sldId id="270" r:id="rId18"/>
    <p:sldId id="271" r:id="rId19"/>
    <p:sldId id="272" r:id="rId20"/>
    <p:sldId id="273" r:id="rId21"/>
    <p:sldId id="274" r:id="rId22"/>
    <p:sldId id="275" r:id="rId23"/>
    <p:sldId id="276" r:id="rId24"/>
    <p:sldId id="277" r:id="rId25"/>
    <p:sldId id="282" r:id="rId26"/>
    <p:sldId id="278" r:id="rId27"/>
    <p:sldId id="284" r:id="rId28"/>
    <p:sldId id="279" r:id="rId29"/>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27" autoAdjust="0"/>
    <p:restoredTop sz="94071" autoAdjust="0"/>
  </p:normalViewPr>
  <p:slideViewPr>
    <p:cSldViewPr snapToGrid="0">
      <p:cViewPr varScale="1">
        <p:scale>
          <a:sx n="135" d="100"/>
          <a:sy n="135" d="100"/>
        </p:scale>
        <p:origin x="472" y="16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notesMaster" Target="notesMasters/notesMaster1.xml"/><Relationship Id="rId31" Type="http://schemas.openxmlformats.org/officeDocument/2006/relationships/presProps" Target="presProps.xml"/><Relationship Id="rId32" Type="http://schemas.openxmlformats.org/officeDocument/2006/relationships/viewProps" Target="view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heme" Target="theme/theme1.xml"/><Relationship Id="rId3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3375223980"/>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Shape 6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4" name="Shape 6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8098850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Shape 7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2" name="Shape 7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41979329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Shape 8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1" name="Shape 8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0318386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Shape 9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4" name="Shape 9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838799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Shape 9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0" name="Shape 10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2057961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Shape 10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7" name="Shape 10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4606516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Shape 11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6" name="Shape 11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0926550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Shape 12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5" name="Shape 12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8661940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Shape 13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4" name="Shape 13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6361217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Shape 14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3" name="Shape 14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6163445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Shape 15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2" name="Shape 15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9503037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Shape 15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9" name="Shape 15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7486554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Shape 1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6" name="Shape 16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27567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Shape 17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4" name="Shape 17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6882612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Shape 17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9" name="Shape 17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3445300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Shape 18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6" name="Shape 18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3248821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Shape 19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3" name="Shape 19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40462750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Shape 1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9" name="Shape 19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6279205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Shape 20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6" name="Shape 20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6827967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Shape 21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3" name="Shape 21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42356355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Shape 22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1" name="Shape 22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0756649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Shape 22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8" name="Shape 22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901461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Shape 23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35" name="Shape 23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7534881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9"/>
        <p:cNvGrpSpPr/>
        <p:nvPr/>
      </p:nvGrpSpPr>
      <p:grpSpPr>
        <a:xfrm>
          <a:off x="0" y="0"/>
          <a:ext cx="0" cy="0"/>
          <a:chOff x="0" y="0"/>
          <a:chExt cx="0" cy="0"/>
        </a:xfrm>
      </p:grpSpPr>
      <p:cxnSp>
        <p:nvCxnSpPr>
          <p:cNvPr id="10" name="Shape 10"/>
          <p:cNvCxnSpPr/>
          <p:nvPr/>
        </p:nvCxnSpPr>
        <p:spPr>
          <a:xfrm>
            <a:off x="7007735" y="3176887"/>
            <a:ext cx="562200" cy="0"/>
          </a:xfrm>
          <a:prstGeom prst="straightConnector1">
            <a:avLst/>
          </a:prstGeom>
          <a:noFill/>
          <a:ln w="76200" cap="flat" cmpd="sng">
            <a:solidFill>
              <a:schemeClr val="lt2"/>
            </a:solidFill>
            <a:prstDash val="solid"/>
            <a:round/>
            <a:headEnd type="none" w="med" len="med"/>
            <a:tailEnd type="none" w="med" len="med"/>
          </a:ln>
        </p:spPr>
      </p:cxnSp>
      <p:cxnSp>
        <p:nvCxnSpPr>
          <p:cNvPr id="11" name="Shape 11"/>
          <p:cNvCxnSpPr/>
          <p:nvPr/>
        </p:nvCxnSpPr>
        <p:spPr>
          <a:xfrm>
            <a:off x="1575034" y="3158251"/>
            <a:ext cx="562200" cy="0"/>
          </a:xfrm>
          <a:prstGeom prst="straightConnector1">
            <a:avLst/>
          </a:prstGeom>
          <a:noFill/>
          <a:ln w="76200" cap="flat" cmpd="sng">
            <a:solidFill>
              <a:schemeClr val="lt2"/>
            </a:solidFill>
            <a:prstDash val="solid"/>
            <a:round/>
            <a:headEnd type="none" w="med" len="med"/>
            <a:tailEnd type="none" w="med" len="med"/>
          </a:ln>
        </p:spPr>
      </p:cxnSp>
      <p:grpSp>
        <p:nvGrpSpPr>
          <p:cNvPr id="12" name="Shape 12"/>
          <p:cNvGrpSpPr/>
          <p:nvPr/>
        </p:nvGrpSpPr>
        <p:grpSpPr>
          <a:xfrm>
            <a:off x="1004144" y="1022025"/>
            <a:ext cx="7136667" cy="152400"/>
            <a:chOff x="1346428" y="1011300"/>
            <a:chExt cx="6452100" cy="152400"/>
          </a:xfrm>
        </p:grpSpPr>
        <p:cxnSp>
          <p:nvCxnSpPr>
            <p:cNvPr id="13" name="Shape 13"/>
            <p:cNvCxnSpPr/>
            <p:nvPr/>
          </p:nvCxnSpPr>
          <p:spPr>
            <a:xfrm rot="10800000">
              <a:off x="1346428" y="1011300"/>
              <a:ext cx="6452100" cy="0"/>
            </a:xfrm>
            <a:prstGeom prst="straightConnector1">
              <a:avLst/>
            </a:prstGeom>
            <a:noFill/>
            <a:ln w="76200" cap="flat" cmpd="sng">
              <a:solidFill>
                <a:schemeClr val="accent3"/>
              </a:solidFill>
              <a:prstDash val="solid"/>
              <a:round/>
              <a:headEnd type="none" w="med" len="med"/>
              <a:tailEnd type="none" w="med" len="med"/>
            </a:ln>
          </p:spPr>
        </p:cxnSp>
        <p:cxnSp>
          <p:nvCxnSpPr>
            <p:cNvPr id="14" name="Shape 14"/>
            <p:cNvCxnSpPr/>
            <p:nvPr/>
          </p:nvCxnSpPr>
          <p:spPr>
            <a:xfrm rot="10800000">
              <a:off x="1346428" y="1163700"/>
              <a:ext cx="6452100" cy="0"/>
            </a:xfrm>
            <a:prstGeom prst="straightConnector1">
              <a:avLst/>
            </a:prstGeom>
            <a:noFill/>
            <a:ln w="9525" cap="flat" cmpd="sng">
              <a:solidFill>
                <a:schemeClr val="accent3"/>
              </a:solidFill>
              <a:prstDash val="solid"/>
              <a:round/>
              <a:headEnd type="none" w="med" len="med"/>
              <a:tailEnd type="none" w="med" len="med"/>
            </a:ln>
          </p:spPr>
        </p:cxnSp>
      </p:grpSp>
      <p:grpSp>
        <p:nvGrpSpPr>
          <p:cNvPr id="15" name="Shape 15"/>
          <p:cNvGrpSpPr/>
          <p:nvPr/>
        </p:nvGrpSpPr>
        <p:grpSpPr>
          <a:xfrm>
            <a:off x="1004151" y="3969100"/>
            <a:ext cx="7136667" cy="152400"/>
            <a:chOff x="1346435" y="3969087"/>
            <a:chExt cx="6452100" cy="152400"/>
          </a:xfrm>
        </p:grpSpPr>
        <p:cxnSp>
          <p:nvCxnSpPr>
            <p:cNvPr id="16" name="Shape 16"/>
            <p:cNvCxnSpPr/>
            <p:nvPr/>
          </p:nvCxnSpPr>
          <p:spPr>
            <a:xfrm>
              <a:off x="1346435" y="4121487"/>
              <a:ext cx="6452100" cy="0"/>
            </a:xfrm>
            <a:prstGeom prst="straightConnector1">
              <a:avLst/>
            </a:prstGeom>
            <a:noFill/>
            <a:ln w="76200" cap="flat" cmpd="sng">
              <a:solidFill>
                <a:schemeClr val="accent3"/>
              </a:solidFill>
              <a:prstDash val="solid"/>
              <a:round/>
              <a:headEnd type="none" w="med" len="med"/>
              <a:tailEnd type="none" w="med" len="med"/>
            </a:ln>
          </p:spPr>
        </p:cxnSp>
        <p:cxnSp>
          <p:nvCxnSpPr>
            <p:cNvPr id="17" name="Shape 17"/>
            <p:cNvCxnSpPr/>
            <p:nvPr/>
          </p:nvCxnSpPr>
          <p:spPr>
            <a:xfrm>
              <a:off x="1346435" y="3969087"/>
              <a:ext cx="6452100" cy="0"/>
            </a:xfrm>
            <a:prstGeom prst="straightConnector1">
              <a:avLst/>
            </a:prstGeom>
            <a:noFill/>
            <a:ln w="9525" cap="flat" cmpd="sng">
              <a:solidFill>
                <a:schemeClr val="accent3"/>
              </a:solidFill>
              <a:prstDash val="solid"/>
              <a:round/>
              <a:headEnd type="none" w="med" len="med"/>
              <a:tailEnd type="none" w="med" len="med"/>
            </a:ln>
          </p:spPr>
        </p:cxnSp>
      </p:grpSp>
      <p:sp>
        <p:nvSpPr>
          <p:cNvPr id="18" name="Shape 18"/>
          <p:cNvSpPr txBox="1">
            <a:spLocks noGrp="1"/>
          </p:cNvSpPr>
          <p:nvPr>
            <p:ph type="ctrTitle"/>
          </p:nvPr>
        </p:nvSpPr>
        <p:spPr>
          <a:xfrm>
            <a:off x="1004150" y="1751764"/>
            <a:ext cx="7136700" cy="1022400"/>
          </a:xfrm>
          <a:prstGeom prst="rect">
            <a:avLst/>
          </a:prstGeom>
        </p:spPr>
        <p:txBody>
          <a:bodyPr lIns="91425" tIns="91425" rIns="91425" bIns="91425" anchor="b" anchorCtr="0"/>
          <a:lstStyle>
            <a:lvl1pPr lvl="0" algn="ctr">
              <a:spcBef>
                <a:spcPts val="0"/>
              </a:spcBef>
              <a:buSzPct val="100000"/>
              <a:defRPr sz="5400"/>
            </a:lvl1pPr>
            <a:lvl2pPr lvl="1" algn="ctr">
              <a:spcBef>
                <a:spcPts val="0"/>
              </a:spcBef>
              <a:buSzPct val="100000"/>
              <a:defRPr sz="5400"/>
            </a:lvl2pPr>
            <a:lvl3pPr lvl="2" algn="ctr">
              <a:spcBef>
                <a:spcPts val="0"/>
              </a:spcBef>
              <a:buSzPct val="100000"/>
              <a:defRPr sz="5400"/>
            </a:lvl3pPr>
            <a:lvl4pPr lvl="3" algn="ctr">
              <a:spcBef>
                <a:spcPts val="0"/>
              </a:spcBef>
              <a:buSzPct val="100000"/>
              <a:defRPr sz="5400"/>
            </a:lvl4pPr>
            <a:lvl5pPr lvl="4" algn="ctr">
              <a:spcBef>
                <a:spcPts val="0"/>
              </a:spcBef>
              <a:buSzPct val="100000"/>
              <a:defRPr sz="5400"/>
            </a:lvl5pPr>
            <a:lvl6pPr lvl="5" algn="ctr">
              <a:spcBef>
                <a:spcPts val="0"/>
              </a:spcBef>
              <a:buSzPct val="100000"/>
              <a:defRPr sz="5400"/>
            </a:lvl6pPr>
            <a:lvl7pPr lvl="6" algn="ctr">
              <a:spcBef>
                <a:spcPts val="0"/>
              </a:spcBef>
              <a:buSzPct val="100000"/>
              <a:defRPr sz="5400"/>
            </a:lvl7pPr>
            <a:lvl8pPr lvl="7" algn="ctr">
              <a:spcBef>
                <a:spcPts val="0"/>
              </a:spcBef>
              <a:buSzPct val="100000"/>
              <a:defRPr sz="5400"/>
            </a:lvl8pPr>
            <a:lvl9pPr lvl="8" algn="ctr">
              <a:spcBef>
                <a:spcPts val="0"/>
              </a:spcBef>
              <a:buSzPct val="100000"/>
              <a:defRPr sz="5400"/>
            </a:lvl9pPr>
          </a:lstStyle>
          <a:p>
            <a:endParaRPr/>
          </a:p>
        </p:txBody>
      </p:sp>
      <p:sp>
        <p:nvSpPr>
          <p:cNvPr id="19" name="Shape 19"/>
          <p:cNvSpPr txBox="1">
            <a:spLocks noGrp="1"/>
          </p:cNvSpPr>
          <p:nvPr>
            <p:ph type="subTitle" idx="1"/>
          </p:nvPr>
        </p:nvSpPr>
        <p:spPr>
          <a:xfrm>
            <a:off x="2137225" y="2850039"/>
            <a:ext cx="4870500" cy="792600"/>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400"/>
            </a:lvl1pPr>
            <a:lvl2pPr lvl="1" algn="ctr">
              <a:lnSpc>
                <a:spcPct val="100000"/>
              </a:lnSpc>
              <a:spcBef>
                <a:spcPts val="0"/>
              </a:spcBef>
              <a:spcAft>
                <a:spcPts val="0"/>
              </a:spcAft>
              <a:buSzPct val="100000"/>
              <a:buNone/>
              <a:defRPr sz="2400"/>
            </a:lvl2pPr>
            <a:lvl3pPr lvl="2" algn="ctr">
              <a:lnSpc>
                <a:spcPct val="100000"/>
              </a:lnSpc>
              <a:spcBef>
                <a:spcPts val="0"/>
              </a:spcBef>
              <a:spcAft>
                <a:spcPts val="0"/>
              </a:spcAft>
              <a:buSzPct val="100000"/>
              <a:buNone/>
              <a:defRPr sz="2400"/>
            </a:lvl3pPr>
            <a:lvl4pPr lvl="3" algn="ctr">
              <a:lnSpc>
                <a:spcPct val="100000"/>
              </a:lnSpc>
              <a:spcBef>
                <a:spcPts val="0"/>
              </a:spcBef>
              <a:spcAft>
                <a:spcPts val="0"/>
              </a:spcAft>
              <a:buSzPct val="100000"/>
              <a:buNone/>
              <a:defRPr sz="2400"/>
            </a:lvl4pPr>
            <a:lvl5pPr lvl="4" algn="ctr">
              <a:lnSpc>
                <a:spcPct val="100000"/>
              </a:lnSpc>
              <a:spcBef>
                <a:spcPts val="0"/>
              </a:spcBef>
              <a:spcAft>
                <a:spcPts val="0"/>
              </a:spcAft>
              <a:buSzPct val="100000"/>
              <a:buNone/>
              <a:defRPr sz="2400"/>
            </a:lvl5pPr>
            <a:lvl6pPr lvl="5" algn="ctr">
              <a:lnSpc>
                <a:spcPct val="100000"/>
              </a:lnSpc>
              <a:spcBef>
                <a:spcPts val="0"/>
              </a:spcBef>
              <a:spcAft>
                <a:spcPts val="0"/>
              </a:spcAft>
              <a:buSzPct val="100000"/>
              <a:buNone/>
              <a:defRPr sz="2400"/>
            </a:lvl6pPr>
            <a:lvl7pPr lvl="6" algn="ctr">
              <a:lnSpc>
                <a:spcPct val="100000"/>
              </a:lnSpc>
              <a:spcBef>
                <a:spcPts val="0"/>
              </a:spcBef>
              <a:spcAft>
                <a:spcPts val="0"/>
              </a:spcAft>
              <a:buSzPct val="100000"/>
              <a:buNone/>
              <a:defRPr sz="2400"/>
            </a:lvl7pPr>
            <a:lvl8pPr lvl="7" algn="ctr">
              <a:lnSpc>
                <a:spcPct val="100000"/>
              </a:lnSpc>
              <a:spcBef>
                <a:spcPts val="0"/>
              </a:spcBef>
              <a:spcAft>
                <a:spcPts val="0"/>
              </a:spcAft>
              <a:buSzPct val="100000"/>
              <a:buNone/>
              <a:defRPr sz="2400"/>
            </a:lvl8pPr>
            <a:lvl9pPr lvl="8" algn="ctr">
              <a:lnSpc>
                <a:spcPct val="100000"/>
              </a:lnSpc>
              <a:spcBef>
                <a:spcPts val="0"/>
              </a:spcBef>
              <a:spcAft>
                <a:spcPts val="0"/>
              </a:spcAft>
              <a:buSzPct val="100000"/>
              <a:buNone/>
              <a:defRPr sz="2400"/>
            </a:lvl9pPr>
          </a:lstStyle>
          <a:p>
            <a:endParaRPr/>
          </a:p>
        </p:txBody>
      </p:sp>
      <p:sp>
        <p:nvSpPr>
          <p:cNvPr id="20" name="Shape 20"/>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GB"/>
              <a:t>‹#›</a:t>
            </a:fld>
            <a:endParaRPr lang="en-GB"/>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21"/>
        <p:cNvGrpSpPr/>
        <p:nvPr/>
      </p:nvGrpSpPr>
      <p:grpSpPr>
        <a:xfrm>
          <a:off x="0" y="0"/>
          <a:ext cx="0" cy="0"/>
          <a:chOff x="0" y="0"/>
          <a:chExt cx="0" cy="0"/>
        </a:xfrm>
      </p:grpSpPr>
      <p:sp>
        <p:nvSpPr>
          <p:cNvPr id="22" name="Shape 22"/>
          <p:cNvSpPr/>
          <p:nvPr/>
        </p:nvSpPr>
        <p:spPr>
          <a:xfrm>
            <a:off x="-50" y="2571900"/>
            <a:ext cx="9144000" cy="2571600"/>
          </a:xfrm>
          <a:prstGeom prst="rect">
            <a:avLst/>
          </a:prstGeom>
          <a:solidFill>
            <a:schemeClr val="accent3"/>
          </a:solidFill>
          <a:ln>
            <a:noFill/>
          </a:ln>
        </p:spPr>
        <p:txBody>
          <a:bodyPr lIns="91425" tIns="91425" rIns="91425" bIns="91425" anchor="ctr" anchorCtr="0">
            <a:noAutofit/>
          </a:bodyPr>
          <a:lstStyle/>
          <a:p>
            <a:pPr lvl="0">
              <a:spcBef>
                <a:spcPts val="0"/>
              </a:spcBef>
              <a:buNone/>
            </a:pPr>
            <a:endParaRPr/>
          </a:p>
        </p:txBody>
      </p:sp>
      <p:sp>
        <p:nvSpPr>
          <p:cNvPr id="23" name="Shape 23"/>
          <p:cNvSpPr txBox="1">
            <a:spLocks noGrp="1"/>
          </p:cNvSpPr>
          <p:nvPr>
            <p:ph type="title"/>
          </p:nvPr>
        </p:nvSpPr>
        <p:spPr>
          <a:xfrm>
            <a:off x="311700" y="814800"/>
            <a:ext cx="8571300" cy="942000"/>
          </a:xfrm>
          <a:prstGeom prst="rect">
            <a:avLst/>
          </a:prstGeom>
        </p:spPr>
        <p:txBody>
          <a:bodyPr lIns="91425" tIns="91425" rIns="91425" bIns="91425" anchor="ctr" anchorCtr="0"/>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a:endParaRPr/>
          </a:p>
        </p:txBody>
      </p:sp>
      <p:sp>
        <p:nvSpPr>
          <p:cNvPr id="24" name="Shape 24"/>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GB">
                <a:solidFill>
                  <a:schemeClr val="lt1"/>
                </a:solidFill>
              </a:rPr>
              <a:t>‹#›</a:t>
            </a:fld>
            <a:endParaRPr lang="en-GB">
              <a:solidFill>
                <a:schemeClr val="lt1"/>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25"/>
        <p:cNvGrpSpPr/>
        <p:nvPr/>
      </p:nvGrpSpPr>
      <p:grpSpPr>
        <a:xfrm>
          <a:off x="0" y="0"/>
          <a:ext cx="0" cy="0"/>
          <a:chOff x="0" y="0"/>
          <a:chExt cx="0" cy="0"/>
        </a:xfrm>
      </p:grpSpPr>
      <p:sp>
        <p:nvSpPr>
          <p:cNvPr id="26" name="Shape 26"/>
          <p:cNvSpPr/>
          <p:nvPr/>
        </p:nvSpPr>
        <p:spPr>
          <a:xfrm>
            <a:off x="-75" y="5045700"/>
            <a:ext cx="9144000" cy="97800"/>
          </a:xfrm>
          <a:prstGeom prst="rect">
            <a:avLst/>
          </a:prstGeom>
          <a:solidFill>
            <a:schemeClr val="accent3"/>
          </a:solidFill>
          <a:ln>
            <a:noFill/>
          </a:ln>
        </p:spPr>
        <p:txBody>
          <a:bodyPr lIns="91425" tIns="91425" rIns="91425" bIns="91425" anchor="ctr" anchorCtr="0">
            <a:noAutofit/>
          </a:bodyPr>
          <a:lstStyle/>
          <a:p>
            <a:pPr lvl="0">
              <a:spcBef>
                <a:spcPts val="0"/>
              </a:spcBef>
              <a:buNone/>
            </a:pPr>
            <a:endParaRPr/>
          </a:p>
        </p:txBody>
      </p:sp>
      <p:sp>
        <p:nvSpPr>
          <p:cNvPr id="27" name="Shape 27"/>
          <p:cNvSpPr txBox="1">
            <a:spLocks noGrp="1"/>
          </p:cNvSpPr>
          <p:nvPr>
            <p:ph type="title"/>
          </p:nvPr>
        </p:nvSpPr>
        <p:spPr>
          <a:xfrm>
            <a:off x="311700" y="445025"/>
            <a:ext cx="8520600" cy="7074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8" name="Shape 28"/>
          <p:cNvSpPr txBox="1">
            <a:spLocks noGrp="1"/>
          </p:cNvSpPr>
          <p:nvPr>
            <p:ph type="body" idx="1"/>
          </p:nvPr>
        </p:nvSpPr>
        <p:spPr>
          <a:xfrm>
            <a:off x="311700" y="1266325"/>
            <a:ext cx="8520600" cy="3302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9" name="Shape 29"/>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GB"/>
              <a:t>‹#›</a:t>
            </a:fld>
            <a:endParaRPr lang="en-GB"/>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311700" y="445025"/>
            <a:ext cx="8520600" cy="7074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2" name="Shape 32"/>
          <p:cNvSpPr txBox="1">
            <a:spLocks noGrp="1"/>
          </p:cNvSpPr>
          <p:nvPr>
            <p:ph type="body" idx="1"/>
          </p:nvPr>
        </p:nvSpPr>
        <p:spPr>
          <a:xfrm>
            <a:off x="311700" y="1266175"/>
            <a:ext cx="3999900" cy="33027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3" name="Shape 33"/>
          <p:cNvSpPr txBox="1">
            <a:spLocks noGrp="1"/>
          </p:cNvSpPr>
          <p:nvPr>
            <p:ph type="body" idx="2"/>
          </p:nvPr>
        </p:nvSpPr>
        <p:spPr>
          <a:xfrm>
            <a:off x="4832400" y="1266175"/>
            <a:ext cx="3999900" cy="33027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4" name="Shape 34"/>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GB"/>
              <a:t>‹#›</a:t>
            </a:fld>
            <a:endParaRPr lang="en-GB"/>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35"/>
        <p:cNvGrpSpPr/>
        <p:nvPr/>
      </p:nvGrpSpPr>
      <p:grpSpPr>
        <a:xfrm>
          <a:off x="0" y="0"/>
          <a:ext cx="0" cy="0"/>
          <a:chOff x="0" y="0"/>
          <a:chExt cx="0" cy="0"/>
        </a:xfrm>
      </p:grpSpPr>
      <p:sp>
        <p:nvSpPr>
          <p:cNvPr id="36" name="Shape 36"/>
          <p:cNvSpPr txBox="1">
            <a:spLocks noGrp="1"/>
          </p:cNvSpPr>
          <p:nvPr>
            <p:ph type="title"/>
          </p:nvPr>
        </p:nvSpPr>
        <p:spPr>
          <a:xfrm>
            <a:off x="311700" y="445025"/>
            <a:ext cx="8520600" cy="7074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7" name="Shape 37"/>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GB"/>
              <a:t>‹#›</a:t>
            </a:fld>
            <a:endParaRPr lang="en-GB"/>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38"/>
        <p:cNvGrpSpPr/>
        <p:nvPr/>
      </p:nvGrpSpPr>
      <p:grpSpPr>
        <a:xfrm>
          <a:off x="0" y="0"/>
          <a:ext cx="0" cy="0"/>
          <a:chOff x="0" y="0"/>
          <a:chExt cx="0" cy="0"/>
        </a:xfrm>
      </p:grpSpPr>
      <p:sp>
        <p:nvSpPr>
          <p:cNvPr id="39" name="Shape 39"/>
          <p:cNvSpPr txBox="1">
            <a:spLocks noGrp="1"/>
          </p:cNvSpPr>
          <p:nvPr>
            <p:ph type="title"/>
          </p:nvPr>
        </p:nvSpPr>
        <p:spPr>
          <a:xfrm>
            <a:off x="311700" y="555600"/>
            <a:ext cx="2808000" cy="755700"/>
          </a:xfrm>
          <a:prstGeom prst="rect">
            <a:avLst/>
          </a:prstGeom>
        </p:spPr>
        <p:txBody>
          <a:bodyPr lIns="91425" tIns="91425" rIns="91425" bIns="91425" anchor="b" anchorCtr="0"/>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a:endParaRPr/>
          </a:p>
        </p:txBody>
      </p:sp>
      <p:sp>
        <p:nvSpPr>
          <p:cNvPr id="40" name="Shape 40"/>
          <p:cNvSpPr txBox="1">
            <a:spLocks noGrp="1"/>
          </p:cNvSpPr>
          <p:nvPr>
            <p:ph type="body" idx="1"/>
          </p:nvPr>
        </p:nvSpPr>
        <p:spPr>
          <a:xfrm>
            <a:off x="311700" y="1389600"/>
            <a:ext cx="2808000" cy="3179400"/>
          </a:xfrm>
          <a:prstGeom prst="rect">
            <a:avLst/>
          </a:prstGeom>
        </p:spPr>
        <p:txBody>
          <a:bodyPr lIns="91425" tIns="91425" rIns="91425" bIns="91425" anchor="t" anchorCtr="0"/>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41" name="Shape 41"/>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GB"/>
              <a:t>‹#›</a:t>
            </a:fld>
            <a:endParaRPr lang="en-GB"/>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bg>
      <p:bgPr>
        <a:solidFill>
          <a:schemeClr val="accent6"/>
        </a:solidFill>
        <a:effectLst/>
      </p:bgPr>
    </p:bg>
    <p:spTree>
      <p:nvGrpSpPr>
        <p:cNvPr id="1" name="Shape 42"/>
        <p:cNvGrpSpPr/>
        <p:nvPr/>
      </p:nvGrpSpPr>
      <p:grpSpPr>
        <a:xfrm>
          <a:off x="0" y="0"/>
          <a:ext cx="0" cy="0"/>
          <a:chOff x="0" y="0"/>
          <a:chExt cx="0" cy="0"/>
        </a:xfrm>
      </p:grpSpPr>
      <p:sp>
        <p:nvSpPr>
          <p:cNvPr id="43" name="Shape 43"/>
          <p:cNvSpPr txBox="1">
            <a:spLocks noGrp="1"/>
          </p:cNvSpPr>
          <p:nvPr>
            <p:ph type="title"/>
          </p:nvPr>
        </p:nvSpPr>
        <p:spPr>
          <a:xfrm>
            <a:off x="490250" y="526350"/>
            <a:ext cx="5613600" cy="4090800"/>
          </a:xfrm>
          <a:prstGeom prst="rect">
            <a:avLst/>
          </a:prstGeom>
        </p:spPr>
        <p:txBody>
          <a:bodyPr lIns="91425" tIns="91425" rIns="91425" bIns="91425" anchor="ctr" anchorCtr="0"/>
          <a:lstStyle>
            <a:lvl1pPr lvl="0">
              <a:spcBef>
                <a:spcPts val="0"/>
              </a:spcBef>
              <a:buClr>
                <a:schemeClr val="dk2"/>
              </a:buClr>
              <a:buSzPct val="100000"/>
              <a:defRPr sz="5400" b="0">
                <a:solidFill>
                  <a:schemeClr val="dk2"/>
                </a:solidFill>
              </a:defRPr>
            </a:lvl1pPr>
            <a:lvl2pPr lvl="1">
              <a:spcBef>
                <a:spcPts val="0"/>
              </a:spcBef>
              <a:buClr>
                <a:schemeClr val="dk2"/>
              </a:buClr>
              <a:buSzPct val="100000"/>
              <a:defRPr sz="5400" b="0">
                <a:solidFill>
                  <a:schemeClr val="dk2"/>
                </a:solidFill>
              </a:defRPr>
            </a:lvl2pPr>
            <a:lvl3pPr lvl="2">
              <a:spcBef>
                <a:spcPts val="0"/>
              </a:spcBef>
              <a:buClr>
                <a:schemeClr val="dk2"/>
              </a:buClr>
              <a:buSzPct val="100000"/>
              <a:defRPr sz="5400" b="0">
                <a:solidFill>
                  <a:schemeClr val="dk2"/>
                </a:solidFill>
              </a:defRPr>
            </a:lvl3pPr>
            <a:lvl4pPr lvl="3">
              <a:spcBef>
                <a:spcPts val="0"/>
              </a:spcBef>
              <a:buClr>
                <a:schemeClr val="dk2"/>
              </a:buClr>
              <a:buSzPct val="100000"/>
              <a:defRPr sz="5400" b="0">
                <a:solidFill>
                  <a:schemeClr val="dk2"/>
                </a:solidFill>
              </a:defRPr>
            </a:lvl4pPr>
            <a:lvl5pPr lvl="4">
              <a:spcBef>
                <a:spcPts val="0"/>
              </a:spcBef>
              <a:buClr>
                <a:schemeClr val="dk2"/>
              </a:buClr>
              <a:buSzPct val="100000"/>
              <a:defRPr sz="5400" b="0">
                <a:solidFill>
                  <a:schemeClr val="dk2"/>
                </a:solidFill>
              </a:defRPr>
            </a:lvl5pPr>
            <a:lvl6pPr lvl="5">
              <a:spcBef>
                <a:spcPts val="0"/>
              </a:spcBef>
              <a:buClr>
                <a:schemeClr val="dk2"/>
              </a:buClr>
              <a:buSzPct val="100000"/>
              <a:defRPr sz="5400" b="0">
                <a:solidFill>
                  <a:schemeClr val="dk2"/>
                </a:solidFill>
              </a:defRPr>
            </a:lvl6pPr>
            <a:lvl7pPr lvl="6">
              <a:spcBef>
                <a:spcPts val="0"/>
              </a:spcBef>
              <a:buClr>
                <a:schemeClr val="dk2"/>
              </a:buClr>
              <a:buSzPct val="100000"/>
              <a:defRPr sz="5400" b="0">
                <a:solidFill>
                  <a:schemeClr val="dk2"/>
                </a:solidFill>
              </a:defRPr>
            </a:lvl7pPr>
            <a:lvl8pPr lvl="7">
              <a:spcBef>
                <a:spcPts val="0"/>
              </a:spcBef>
              <a:buClr>
                <a:schemeClr val="dk2"/>
              </a:buClr>
              <a:buSzPct val="100000"/>
              <a:defRPr sz="5400" b="0">
                <a:solidFill>
                  <a:schemeClr val="dk2"/>
                </a:solidFill>
              </a:defRPr>
            </a:lvl8pPr>
            <a:lvl9pPr lvl="8">
              <a:spcBef>
                <a:spcPts val="0"/>
              </a:spcBef>
              <a:buClr>
                <a:schemeClr val="dk2"/>
              </a:buClr>
              <a:buSzPct val="100000"/>
              <a:defRPr sz="5400" b="0">
                <a:solidFill>
                  <a:schemeClr val="dk2"/>
                </a:solidFill>
              </a:defRPr>
            </a:lvl9pPr>
          </a:lstStyle>
          <a:p>
            <a:endParaRPr/>
          </a:p>
        </p:txBody>
      </p:sp>
      <p:sp>
        <p:nvSpPr>
          <p:cNvPr id="44" name="Shape 44"/>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GB"/>
              <a:t>‹#›</a:t>
            </a:fld>
            <a:endParaRPr lang="en-GB"/>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45"/>
        <p:cNvGrpSpPr/>
        <p:nvPr/>
      </p:nvGrpSpPr>
      <p:grpSpPr>
        <a:xfrm>
          <a:off x="0" y="0"/>
          <a:ext cx="0" cy="0"/>
          <a:chOff x="0" y="0"/>
          <a:chExt cx="0" cy="0"/>
        </a:xfrm>
      </p:grpSpPr>
      <p:sp>
        <p:nvSpPr>
          <p:cNvPr id="46" name="Shape 46"/>
          <p:cNvSpPr/>
          <p:nvPr/>
        </p:nvSpPr>
        <p:spPr>
          <a:xfrm>
            <a:off x="4572000" y="0"/>
            <a:ext cx="4572000" cy="5143500"/>
          </a:xfrm>
          <a:prstGeom prst="rect">
            <a:avLst/>
          </a:prstGeom>
          <a:solidFill>
            <a:schemeClr val="accent3"/>
          </a:solidFill>
          <a:ln>
            <a:noFill/>
          </a:ln>
        </p:spPr>
        <p:txBody>
          <a:bodyPr lIns="91425" tIns="91425" rIns="91425" bIns="91425" anchor="ctr" anchorCtr="0">
            <a:noAutofit/>
          </a:bodyPr>
          <a:lstStyle/>
          <a:p>
            <a:pPr lvl="0">
              <a:spcBef>
                <a:spcPts val="0"/>
              </a:spcBef>
              <a:buNone/>
            </a:pPr>
            <a:endParaRPr/>
          </a:p>
        </p:txBody>
      </p:sp>
      <p:cxnSp>
        <p:nvCxnSpPr>
          <p:cNvPr id="47" name="Shape 47"/>
          <p:cNvCxnSpPr/>
          <p:nvPr/>
        </p:nvCxnSpPr>
        <p:spPr>
          <a:xfrm>
            <a:off x="5029675" y="4495500"/>
            <a:ext cx="468300" cy="0"/>
          </a:xfrm>
          <a:prstGeom prst="straightConnector1">
            <a:avLst/>
          </a:prstGeom>
          <a:noFill/>
          <a:ln w="19050" cap="flat" cmpd="sng">
            <a:solidFill>
              <a:schemeClr val="lt1"/>
            </a:solidFill>
            <a:prstDash val="solid"/>
            <a:round/>
            <a:headEnd type="none" w="med" len="med"/>
            <a:tailEnd type="none" w="med" len="med"/>
          </a:ln>
        </p:spPr>
      </p:cxnSp>
      <p:sp>
        <p:nvSpPr>
          <p:cNvPr id="48" name="Shape 48"/>
          <p:cNvSpPr txBox="1">
            <a:spLocks noGrp="1"/>
          </p:cNvSpPr>
          <p:nvPr>
            <p:ph type="title"/>
          </p:nvPr>
        </p:nvSpPr>
        <p:spPr>
          <a:xfrm>
            <a:off x="265500" y="1039675"/>
            <a:ext cx="4045200" cy="1675800"/>
          </a:xfrm>
          <a:prstGeom prst="rect">
            <a:avLst/>
          </a:prstGeom>
        </p:spPr>
        <p:txBody>
          <a:bodyPr lIns="91425" tIns="91425" rIns="91425" bIns="91425" anchor="b" anchorCtr="0"/>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a:endParaRPr/>
          </a:p>
        </p:txBody>
      </p:sp>
      <p:sp>
        <p:nvSpPr>
          <p:cNvPr id="49" name="Shape 49"/>
          <p:cNvSpPr txBox="1">
            <a:spLocks noGrp="1"/>
          </p:cNvSpPr>
          <p:nvPr>
            <p:ph type="subTitle" idx="1"/>
          </p:nvPr>
        </p:nvSpPr>
        <p:spPr>
          <a:xfrm>
            <a:off x="265500" y="2726875"/>
            <a:ext cx="4045200" cy="1235100"/>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a:endParaRPr/>
          </a:p>
        </p:txBody>
      </p:sp>
      <p:sp>
        <p:nvSpPr>
          <p:cNvPr id="50" name="Shape 50"/>
          <p:cNvSpPr txBox="1">
            <a:spLocks noGrp="1"/>
          </p:cNvSpPr>
          <p:nvPr>
            <p:ph type="body" idx="2"/>
          </p:nvPr>
        </p:nvSpPr>
        <p:spPr>
          <a:xfrm>
            <a:off x="4939500" y="724200"/>
            <a:ext cx="3837000" cy="3695100"/>
          </a:xfrm>
          <a:prstGeom prst="rect">
            <a:avLst/>
          </a:prstGeom>
        </p:spPr>
        <p:txBody>
          <a:bodyPr lIns="91425" tIns="91425" rIns="91425" bIns="91425" anchor="ctr" anchorCtr="0"/>
          <a:lstStyle>
            <a:lvl1pPr lvl="0">
              <a:spcBef>
                <a:spcPts val="0"/>
              </a:spcBef>
              <a:buClr>
                <a:schemeClr val="lt1"/>
              </a:buClr>
              <a:defRPr>
                <a:solidFill>
                  <a:schemeClr val="lt1"/>
                </a:solidFill>
              </a:defRPr>
            </a:lvl1pPr>
            <a:lvl2pPr lvl="1">
              <a:spcBef>
                <a:spcPts val="0"/>
              </a:spcBef>
              <a:buClr>
                <a:schemeClr val="lt1"/>
              </a:buClr>
              <a:defRPr>
                <a:solidFill>
                  <a:schemeClr val="lt1"/>
                </a:solidFill>
              </a:defRPr>
            </a:lvl2pPr>
            <a:lvl3pPr lvl="2">
              <a:spcBef>
                <a:spcPts val="0"/>
              </a:spcBef>
              <a:buClr>
                <a:schemeClr val="lt1"/>
              </a:buClr>
              <a:defRPr>
                <a:solidFill>
                  <a:schemeClr val="lt1"/>
                </a:solidFill>
              </a:defRPr>
            </a:lvl3pPr>
            <a:lvl4pPr lvl="3">
              <a:spcBef>
                <a:spcPts val="0"/>
              </a:spcBef>
              <a:buClr>
                <a:schemeClr val="lt1"/>
              </a:buClr>
              <a:defRPr>
                <a:solidFill>
                  <a:schemeClr val="lt1"/>
                </a:solidFill>
              </a:defRPr>
            </a:lvl4pPr>
            <a:lvl5pPr lvl="4">
              <a:spcBef>
                <a:spcPts val="0"/>
              </a:spcBef>
              <a:buClr>
                <a:schemeClr val="lt1"/>
              </a:buClr>
              <a:defRPr>
                <a:solidFill>
                  <a:schemeClr val="lt1"/>
                </a:solidFill>
              </a:defRPr>
            </a:lvl5pPr>
            <a:lvl6pPr lvl="5">
              <a:spcBef>
                <a:spcPts val="0"/>
              </a:spcBef>
              <a:buClr>
                <a:schemeClr val="lt1"/>
              </a:buClr>
              <a:defRPr>
                <a:solidFill>
                  <a:schemeClr val="lt1"/>
                </a:solidFill>
              </a:defRPr>
            </a:lvl6pPr>
            <a:lvl7pPr lvl="6">
              <a:spcBef>
                <a:spcPts val="0"/>
              </a:spcBef>
              <a:buClr>
                <a:schemeClr val="lt1"/>
              </a:buClr>
              <a:defRPr>
                <a:solidFill>
                  <a:schemeClr val="lt1"/>
                </a:solidFill>
              </a:defRPr>
            </a:lvl7pPr>
            <a:lvl8pPr lvl="7">
              <a:spcBef>
                <a:spcPts val="0"/>
              </a:spcBef>
              <a:buClr>
                <a:schemeClr val="lt1"/>
              </a:buClr>
              <a:defRPr>
                <a:solidFill>
                  <a:schemeClr val="lt1"/>
                </a:solidFill>
              </a:defRPr>
            </a:lvl8pPr>
            <a:lvl9pPr lvl="8">
              <a:spcBef>
                <a:spcPts val="0"/>
              </a:spcBef>
              <a:buClr>
                <a:schemeClr val="lt1"/>
              </a:buClr>
              <a:defRPr>
                <a:solidFill>
                  <a:schemeClr val="lt1"/>
                </a:solidFill>
              </a:defRPr>
            </a:lvl9pPr>
          </a:lstStyle>
          <a:p>
            <a:endParaRPr/>
          </a:p>
        </p:txBody>
      </p:sp>
      <p:sp>
        <p:nvSpPr>
          <p:cNvPr id="51" name="Shape 51"/>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GB">
                <a:solidFill>
                  <a:schemeClr val="lt1"/>
                </a:solidFill>
              </a:rPr>
              <a:t>‹#›</a:t>
            </a:fld>
            <a:endParaRPr lang="en-GB">
              <a:solidFill>
                <a:schemeClr val="lt1"/>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52"/>
        <p:cNvGrpSpPr/>
        <p:nvPr/>
      </p:nvGrpSpPr>
      <p:grpSpPr>
        <a:xfrm>
          <a:off x="0" y="0"/>
          <a:ext cx="0" cy="0"/>
          <a:chOff x="0" y="0"/>
          <a:chExt cx="0" cy="0"/>
        </a:xfrm>
      </p:grpSpPr>
      <p:sp>
        <p:nvSpPr>
          <p:cNvPr id="53" name="Shape 53"/>
          <p:cNvSpPr txBox="1">
            <a:spLocks noGrp="1"/>
          </p:cNvSpPr>
          <p:nvPr>
            <p:ph type="body" idx="1"/>
          </p:nvPr>
        </p:nvSpPr>
        <p:spPr>
          <a:xfrm>
            <a:off x="311700" y="4230725"/>
            <a:ext cx="5998800" cy="598800"/>
          </a:xfrm>
          <a:prstGeom prst="rect">
            <a:avLst/>
          </a:prstGeom>
        </p:spPr>
        <p:txBody>
          <a:bodyPr lIns="91425" tIns="91425" rIns="91425" bIns="91425" anchor="ctr" anchorCtr="0"/>
          <a:lstStyle>
            <a:lvl1pPr lvl="0">
              <a:lnSpc>
                <a:spcPct val="100000"/>
              </a:lnSpc>
              <a:spcBef>
                <a:spcPts val="0"/>
              </a:spcBef>
              <a:spcAft>
                <a:spcPts val="0"/>
              </a:spcAft>
              <a:buSzPct val="100000"/>
              <a:buFont typeface="PT Sans Narrow"/>
              <a:buNone/>
              <a:defRPr sz="2400">
                <a:latin typeface="PT Sans Narrow"/>
                <a:ea typeface="PT Sans Narrow"/>
                <a:cs typeface="PT Sans Narrow"/>
                <a:sym typeface="PT Sans Narrow"/>
              </a:defRPr>
            </a:lvl1pPr>
          </a:lstStyle>
          <a:p>
            <a:endParaRPr/>
          </a:p>
        </p:txBody>
      </p:sp>
      <p:sp>
        <p:nvSpPr>
          <p:cNvPr id="54" name="Shape 54"/>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GB"/>
              <a:t>‹#›</a:t>
            </a:fld>
            <a:endParaRPr lang="en-GB"/>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spTree>
      <p:nvGrpSpPr>
        <p:cNvPr id="1" name="Shape 55"/>
        <p:cNvGrpSpPr/>
        <p:nvPr/>
      </p:nvGrpSpPr>
      <p:grpSpPr>
        <a:xfrm>
          <a:off x="0" y="0"/>
          <a:ext cx="0" cy="0"/>
          <a:chOff x="0" y="0"/>
          <a:chExt cx="0" cy="0"/>
        </a:xfrm>
      </p:grpSpPr>
      <p:sp>
        <p:nvSpPr>
          <p:cNvPr id="56" name="Shape 56"/>
          <p:cNvSpPr/>
          <p:nvPr/>
        </p:nvSpPr>
        <p:spPr>
          <a:xfrm>
            <a:off x="-75" y="5045700"/>
            <a:ext cx="9144000" cy="97800"/>
          </a:xfrm>
          <a:prstGeom prst="rect">
            <a:avLst/>
          </a:prstGeom>
          <a:solidFill>
            <a:schemeClr val="lt2"/>
          </a:solidFill>
          <a:ln>
            <a:noFill/>
          </a:ln>
        </p:spPr>
        <p:txBody>
          <a:bodyPr lIns="91425" tIns="91425" rIns="91425" bIns="91425" anchor="ctr" anchorCtr="0">
            <a:noAutofit/>
          </a:bodyPr>
          <a:lstStyle/>
          <a:p>
            <a:pPr lvl="0">
              <a:spcBef>
                <a:spcPts val="0"/>
              </a:spcBef>
              <a:buNone/>
            </a:pPr>
            <a:endParaRPr/>
          </a:p>
        </p:txBody>
      </p:sp>
      <p:sp>
        <p:nvSpPr>
          <p:cNvPr id="57" name="Shape 57"/>
          <p:cNvSpPr txBox="1">
            <a:spLocks noGrp="1"/>
          </p:cNvSpPr>
          <p:nvPr>
            <p:ph type="title"/>
          </p:nvPr>
        </p:nvSpPr>
        <p:spPr>
          <a:xfrm>
            <a:off x="311700" y="1304850"/>
            <a:ext cx="8520600" cy="1538400"/>
          </a:xfrm>
          <a:prstGeom prst="rect">
            <a:avLst/>
          </a:prstGeom>
        </p:spPr>
        <p:txBody>
          <a:bodyPr lIns="91425" tIns="91425" rIns="91425" bIns="91425" anchor="ctr" anchorCtr="0"/>
          <a:lstStyle>
            <a:lvl1pPr lvl="0" algn="ctr">
              <a:spcBef>
                <a:spcPts val="0"/>
              </a:spcBef>
              <a:buClr>
                <a:schemeClr val="accent3"/>
              </a:buClr>
              <a:buSzPct val="100000"/>
              <a:defRPr sz="13000">
                <a:solidFill>
                  <a:schemeClr val="accent3"/>
                </a:solidFill>
              </a:defRPr>
            </a:lvl1pPr>
            <a:lvl2pPr lvl="1" algn="ctr">
              <a:spcBef>
                <a:spcPts val="0"/>
              </a:spcBef>
              <a:buClr>
                <a:schemeClr val="accent3"/>
              </a:buClr>
              <a:buSzPct val="100000"/>
              <a:defRPr sz="13000">
                <a:solidFill>
                  <a:schemeClr val="accent3"/>
                </a:solidFill>
              </a:defRPr>
            </a:lvl2pPr>
            <a:lvl3pPr lvl="2" algn="ctr">
              <a:spcBef>
                <a:spcPts val="0"/>
              </a:spcBef>
              <a:buClr>
                <a:schemeClr val="accent3"/>
              </a:buClr>
              <a:buSzPct val="100000"/>
              <a:defRPr sz="13000">
                <a:solidFill>
                  <a:schemeClr val="accent3"/>
                </a:solidFill>
              </a:defRPr>
            </a:lvl3pPr>
            <a:lvl4pPr lvl="3" algn="ctr">
              <a:spcBef>
                <a:spcPts val="0"/>
              </a:spcBef>
              <a:buClr>
                <a:schemeClr val="accent3"/>
              </a:buClr>
              <a:buSzPct val="100000"/>
              <a:defRPr sz="13000">
                <a:solidFill>
                  <a:schemeClr val="accent3"/>
                </a:solidFill>
              </a:defRPr>
            </a:lvl4pPr>
            <a:lvl5pPr lvl="4" algn="ctr">
              <a:spcBef>
                <a:spcPts val="0"/>
              </a:spcBef>
              <a:buClr>
                <a:schemeClr val="accent3"/>
              </a:buClr>
              <a:buSzPct val="100000"/>
              <a:defRPr sz="13000">
                <a:solidFill>
                  <a:schemeClr val="accent3"/>
                </a:solidFill>
              </a:defRPr>
            </a:lvl5pPr>
            <a:lvl6pPr lvl="5" algn="ctr">
              <a:spcBef>
                <a:spcPts val="0"/>
              </a:spcBef>
              <a:buClr>
                <a:schemeClr val="accent3"/>
              </a:buClr>
              <a:buSzPct val="100000"/>
              <a:defRPr sz="13000">
                <a:solidFill>
                  <a:schemeClr val="accent3"/>
                </a:solidFill>
              </a:defRPr>
            </a:lvl6pPr>
            <a:lvl7pPr lvl="6" algn="ctr">
              <a:spcBef>
                <a:spcPts val="0"/>
              </a:spcBef>
              <a:buClr>
                <a:schemeClr val="accent3"/>
              </a:buClr>
              <a:buSzPct val="100000"/>
              <a:defRPr sz="13000">
                <a:solidFill>
                  <a:schemeClr val="accent3"/>
                </a:solidFill>
              </a:defRPr>
            </a:lvl7pPr>
            <a:lvl8pPr lvl="7" algn="ctr">
              <a:spcBef>
                <a:spcPts val="0"/>
              </a:spcBef>
              <a:buClr>
                <a:schemeClr val="accent3"/>
              </a:buClr>
              <a:buSzPct val="100000"/>
              <a:defRPr sz="13000">
                <a:solidFill>
                  <a:schemeClr val="accent3"/>
                </a:solidFill>
              </a:defRPr>
            </a:lvl8pPr>
            <a:lvl9pPr lvl="8" algn="ctr">
              <a:spcBef>
                <a:spcPts val="0"/>
              </a:spcBef>
              <a:buClr>
                <a:schemeClr val="accent3"/>
              </a:buClr>
              <a:buSzPct val="100000"/>
              <a:defRPr sz="13000">
                <a:solidFill>
                  <a:schemeClr val="accent3"/>
                </a:solidFill>
              </a:defRPr>
            </a:lvl9pPr>
          </a:lstStyle>
          <a:p>
            <a:endParaRPr/>
          </a:p>
        </p:txBody>
      </p:sp>
      <p:sp>
        <p:nvSpPr>
          <p:cNvPr id="58" name="Shape 58"/>
          <p:cNvSpPr txBox="1">
            <a:spLocks noGrp="1"/>
          </p:cNvSpPr>
          <p:nvPr>
            <p:ph type="body" idx="1"/>
          </p:nvPr>
        </p:nvSpPr>
        <p:spPr>
          <a:xfrm>
            <a:off x="311700" y="2995650"/>
            <a:ext cx="8520600" cy="1071600"/>
          </a:xfrm>
          <a:prstGeom prst="rect">
            <a:avLst/>
          </a:prstGeom>
        </p:spPr>
        <p:txBody>
          <a:bodyPr lIns="91425" tIns="91425" rIns="91425" bIns="91425" anchor="t" anchorCtr="0"/>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a:endParaRPr/>
          </a:p>
        </p:txBody>
      </p:sp>
      <p:sp>
        <p:nvSpPr>
          <p:cNvPr id="59" name="Shape 59"/>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GB"/>
              <a:t>‹#›</a:t>
            </a:fld>
            <a:endParaRPr lang="en-GB"/>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60"/>
        <p:cNvGrpSpPr/>
        <p:nvPr/>
      </p:nvGrpSpPr>
      <p:grpSpPr>
        <a:xfrm>
          <a:off x="0" y="0"/>
          <a:ext cx="0" cy="0"/>
          <a:chOff x="0" y="0"/>
          <a:chExt cx="0" cy="0"/>
        </a:xfrm>
      </p:grpSpPr>
      <p:sp>
        <p:nvSpPr>
          <p:cNvPr id="61" name="Shape 61"/>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GB"/>
              <a:t>‹#›</a:t>
            </a:fld>
            <a:endParaRPr lang="en-GB"/>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445025"/>
            <a:ext cx="8520600" cy="707400"/>
          </a:xfrm>
          <a:prstGeom prst="rect">
            <a:avLst/>
          </a:prstGeom>
          <a:noFill/>
          <a:ln>
            <a:noFill/>
          </a:ln>
        </p:spPr>
        <p:txBody>
          <a:bodyPr lIns="91425" tIns="91425" rIns="91425" bIns="91425" anchor="t" anchorCtr="0"/>
          <a:lstStyle>
            <a:lvl1pPr lvl="0">
              <a:spcBef>
                <a:spcPts val="0"/>
              </a:spcBef>
              <a:buClr>
                <a:schemeClr val="accent1"/>
              </a:buClr>
              <a:buSzPct val="100000"/>
              <a:buFont typeface="PT Sans Narrow"/>
              <a:buNone/>
              <a:defRPr sz="3600" b="1">
                <a:solidFill>
                  <a:schemeClr val="accent1"/>
                </a:solidFill>
                <a:latin typeface="PT Sans Narrow"/>
                <a:ea typeface="PT Sans Narrow"/>
                <a:cs typeface="PT Sans Narrow"/>
                <a:sym typeface="PT Sans Narrow"/>
              </a:defRPr>
            </a:lvl1pPr>
            <a:lvl2pPr lvl="1">
              <a:spcBef>
                <a:spcPts val="0"/>
              </a:spcBef>
              <a:buClr>
                <a:schemeClr val="accent1"/>
              </a:buClr>
              <a:buSzPct val="100000"/>
              <a:buFont typeface="PT Sans Narrow"/>
              <a:buNone/>
              <a:defRPr sz="3600" b="1">
                <a:solidFill>
                  <a:schemeClr val="accent1"/>
                </a:solidFill>
                <a:latin typeface="PT Sans Narrow"/>
                <a:ea typeface="PT Sans Narrow"/>
                <a:cs typeface="PT Sans Narrow"/>
                <a:sym typeface="PT Sans Narrow"/>
              </a:defRPr>
            </a:lvl2pPr>
            <a:lvl3pPr lvl="2">
              <a:spcBef>
                <a:spcPts val="0"/>
              </a:spcBef>
              <a:buClr>
                <a:schemeClr val="accent1"/>
              </a:buClr>
              <a:buSzPct val="100000"/>
              <a:buFont typeface="PT Sans Narrow"/>
              <a:buNone/>
              <a:defRPr sz="3600" b="1">
                <a:solidFill>
                  <a:schemeClr val="accent1"/>
                </a:solidFill>
                <a:latin typeface="PT Sans Narrow"/>
                <a:ea typeface="PT Sans Narrow"/>
                <a:cs typeface="PT Sans Narrow"/>
                <a:sym typeface="PT Sans Narrow"/>
              </a:defRPr>
            </a:lvl3pPr>
            <a:lvl4pPr lvl="3">
              <a:spcBef>
                <a:spcPts val="0"/>
              </a:spcBef>
              <a:buClr>
                <a:schemeClr val="accent1"/>
              </a:buClr>
              <a:buSzPct val="100000"/>
              <a:buFont typeface="PT Sans Narrow"/>
              <a:buNone/>
              <a:defRPr sz="3600" b="1">
                <a:solidFill>
                  <a:schemeClr val="accent1"/>
                </a:solidFill>
                <a:latin typeface="PT Sans Narrow"/>
                <a:ea typeface="PT Sans Narrow"/>
                <a:cs typeface="PT Sans Narrow"/>
                <a:sym typeface="PT Sans Narrow"/>
              </a:defRPr>
            </a:lvl4pPr>
            <a:lvl5pPr lvl="4">
              <a:spcBef>
                <a:spcPts val="0"/>
              </a:spcBef>
              <a:buClr>
                <a:schemeClr val="accent1"/>
              </a:buClr>
              <a:buSzPct val="100000"/>
              <a:buFont typeface="PT Sans Narrow"/>
              <a:buNone/>
              <a:defRPr sz="3600" b="1">
                <a:solidFill>
                  <a:schemeClr val="accent1"/>
                </a:solidFill>
                <a:latin typeface="PT Sans Narrow"/>
                <a:ea typeface="PT Sans Narrow"/>
                <a:cs typeface="PT Sans Narrow"/>
                <a:sym typeface="PT Sans Narrow"/>
              </a:defRPr>
            </a:lvl5pPr>
            <a:lvl6pPr lvl="5">
              <a:spcBef>
                <a:spcPts val="0"/>
              </a:spcBef>
              <a:buClr>
                <a:schemeClr val="accent1"/>
              </a:buClr>
              <a:buSzPct val="100000"/>
              <a:buFont typeface="PT Sans Narrow"/>
              <a:buNone/>
              <a:defRPr sz="3600" b="1">
                <a:solidFill>
                  <a:schemeClr val="accent1"/>
                </a:solidFill>
                <a:latin typeface="PT Sans Narrow"/>
                <a:ea typeface="PT Sans Narrow"/>
                <a:cs typeface="PT Sans Narrow"/>
                <a:sym typeface="PT Sans Narrow"/>
              </a:defRPr>
            </a:lvl6pPr>
            <a:lvl7pPr lvl="6">
              <a:spcBef>
                <a:spcPts val="0"/>
              </a:spcBef>
              <a:buClr>
                <a:schemeClr val="accent1"/>
              </a:buClr>
              <a:buSzPct val="100000"/>
              <a:buFont typeface="PT Sans Narrow"/>
              <a:buNone/>
              <a:defRPr sz="3600" b="1">
                <a:solidFill>
                  <a:schemeClr val="accent1"/>
                </a:solidFill>
                <a:latin typeface="PT Sans Narrow"/>
                <a:ea typeface="PT Sans Narrow"/>
                <a:cs typeface="PT Sans Narrow"/>
                <a:sym typeface="PT Sans Narrow"/>
              </a:defRPr>
            </a:lvl7pPr>
            <a:lvl8pPr lvl="7">
              <a:spcBef>
                <a:spcPts val="0"/>
              </a:spcBef>
              <a:buClr>
                <a:schemeClr val="accent1"/>
              </a:buClr>
              <a:buSzPct val="100000"/>
              <a:buFont typeface="PT Sans Narrow"/>
              <a:buNone/>
              <a:defRPr sz="3600" b="1">
                <a:solidFill>
                  <a:schemeClr val="accent1"/>
                </a:solidFill>
                <a:latin typeface="PT Sans Narrow"/>
                <a:ea typeface="PT Sans Narrow"/>
                <a:cs typeface="PT Sans Narrow"/>
                <a:sym typeface="PT Sans Narrow"/>
              </a:defRPr>
            </a:lvl8pPr>
            <a:lvl9pPr lvl="8">
              <a:spcBef>
                <a:spcPts val="0"/>
              </a:spcBef>
              <a:buClr>
                <a:schemeClr val="accent1"/>
              </a:buClr>
              <a:buSzPct val="100000"/>
              <a:buFont typeface="PT Sans Narrow"/>
              <a:buNone/>
              <a:defRPr sz="3600" b="1">
                <a:solidFill>
                  <a:schemeClr val="accent1"/>
                </a:solidFill>
                <a:latin typeface="PT Sans Narrow"/>
                <a:ea typeface="PT Sans Narrow"/>
                <a:cs typeface="PT Sans Narrow"/>
                <a:sym typeface="PT Sans Narrow"/>
              </a:defRPr>
            </a:lvl9pPr>
          </a:lstStyle>
          <a:p>
            <a:endParaRPr/>
          </a:p>
        </p:txBody>
      </p:sp>
      <p:sp>
        <p:nvSpPr>
          <p:cNvPr id="7" name="Shape 7"/>
          <p:cNvSpPr txBox="1">
            <a:spLocks noGrp="1"/>
          </p:cNvSpPr>
          <p:nvPr>
            <p:ph type="body" idx="1"/>
          </p:nvPr>
        </p:nvSpPr>
        <p:spPr>
          <a:xfrm>
            <a:off x="311700" y="1266325"/>
            <a:ext cx="8520600" cy="3302700"/>
          </a:xfrm>
          <a:prstGeom prst="rect">
            <a:avLst/>
          </a:prstGeom>
          <a:noFill/>
          <a:ln>
            <a:noFill/>
          </a:ln>
        </p:spPr>
        <p:txBody>
          <a:bodyPr lIns="91425" tIns="91425" rIns="91425" bIns="91425" anchor="t" anchorCtr="0"/>
          <a:lstStyle>
            <a:lvl1pPr lvl="0">
              <a:lnSpc>
                <a:spcPct val="115000"/>
              </a:lnSpc>
              <a:spcBef>
                <a:spcPts val="0"/>
              </a:spcBef>
              <a:spcAft>
                <a:spcPts val="1600"/>
              </a:spcAft>
              <a:buClr>
                <a:schemeClr val="dk2"/>
              </a:buClr>
              <a:buSzPct val="100000"/>
              <a:buFont typeface="Open Sans"/>
              <a:defRPr sz="1800">
                <a:solidFill>
                  <a:schemeClr val="dk2"/>
                </a:solidFill>
                <a:latin typeface="Open Sans"/>
                <a:ea typeface="Open Sans"/>
                <a:cs typeface="Open Sans"/>
                <a:sym typeface="Open Sans"/>
              </a:defRPr>
            </a:lvl1pPr>
            <a:lvl2pPr lvl="1">
              <a:lnSpc>
                <a:spcPct val="115000"/>
              </a:lnSpc>
              <a:spcBef>
                <a:spcPts val="0"/>
              </a:spcBef>
              <a:spcAft>
                <a:spcPts val="1600"/>
              </a:spcAft>
              <a:buClr>
                <a:schemeClr val="dk2"/>
              </a:buClr>
              <a:buFont typeface="Open Sans"/>
              <a:defRPr>
                <a:solidFill>
                  <a:schemeClr val="dk2"/>
                </a:solidFill>
                <a:latin typeface="Open Sans"/>
                <a:ea typeface="Open Sans"/>
                <a:cs typeface="Open Sans"/>
                <a:sym typeface="Open Sans"/>
              </a:defRPr>
            </a:lvl2pPr>
            <a:lvl3pPr lvl="2">
              <a:lnSpc>
                <a:spcPct val="115000"/>
              </a:lnSpc>
              <a:spcBef>
                <a:spcPts val="0"/>
              </a:spcBef>
              <a:spcAft>
                <a:spcPts val="1600"/>
              </a:spcAft>
              <a:buClr>
                <a:schemeClr val="dk2"/>
              </a:buClr>
              <a:buFont typeface="Open Sans"/>
              <a:defRPr>
                <a:solidFill>
                  <a:schemeClr val="dk2"/>
                </a:solidFill>
                <a:latin typeface="Open Sans"/>
                <a:ea typeface="Open Sans"/>
                <a:cs typeface="Open Sans"/>
                <a:sym typeface="Open Sans"/>
              </a:defRPr>
            </a:lvl3pPr>
            <a:lvl4pPr lvl="3">
              <a:lnSpc>
                <a:spcPct val="115000"/>
              </a:lnSpc>
              <a:spcBef>
                <a:spcPts val="0"/>
              </a:spcBef>
              <a:spcAft>
                <a:spcPts val="1600"/>
              </a:spcAft>
              <a:buClr>
                <a:schemeClr val="dk2"/>
              </a:buClr>
              <a:buFont typeface="Open Sans"/>
              <a:defRPr>
                <a:solidFill>
                  <a:schemeClr val="dk2"/>
                </a:solidFill>
                <a:latin typeface="Open Sans"/>
                <a:ea typeface="Open Sans"/>
                <a:cs typeface="Open Sans"/>
                <a:sym typeface="Open Sans"/>
              </a:defRPr>
            </a:lvl4pPr>
            <a:lvl5pPr lvl="4">
              <a:lnSpc>
                <a:spcPct val="115000"/>
              </a:lnSpc>
              <a:spcBef>
                <a:spcPts val="0"/>
              </a:spcBef>
              <a:spcAft>
                <a:spcPts val="1600"/>
              </a:spcAft>
              <a:buClr>
                <a:schemeClr val="dk2"/>
              </a:buClr>
              <a:buFont typeface="Open Sans"/>
              <a:defRPr>
                <a:solidFill>
                  <a:schemeClr val="dk2"/>
                </a:solidFill>
                <a:latin typeface="Open Sans"/>
                <a:ea typeface="Open Sans"/>
                <a:cs typeface="Open Sans"/>
                <a:sym typeface="Open Sans"/>
              </a:defRPr>
            </a:lvl5pPr>
            <a:lvl6pPr lvl="5">
              <a:lnSpc>
                <a:spcPct val="115000"/>
              </a:lnSpc>
              <a:spcBef>
                <a:spcPts val="0"/>
              </a:spcBef>
              <a:spcAft>
                <a:spcPts val="1600"/>
              </a:spcAft>
              <a:buClr>
                <a:schemeClr val="dk2"/>
              </a:buClr>
              <a:buFont typeface="Open Sans"/>
              <a:defRPr>
                <a:solidFill>
                  <a:schemeClr val="dk2"/>
                </a:solidFill>
                <a:latin typeface="Open Sans"/>
                <a:ea typeface="Open Sans"/>
                <a:cs typeface="Open Sans"/>
                <a:sym typeface="Open Sans"/>
              </a:defRPr>
            </a:lvl6pPr>
            <a:lvl7pPr lvl="6">
              <a:lnSpc>
                <a:spcPct val="115000"/>
              </a:lnSpc>
              <a:spcBef>
                <a:spcPts val="0"/>
              </a:spcBef>
              <a:spcAft>
                <a:spcPts val="1600"/>
              </a:spcAft>
              <a:buClr>
                <a:schemeClr val="dk2"/>
              </a:buClr>
              <a:buFont typeface="Open Sans"/>
              <a:defRPr>
                <a:solidFill>
                  <a:schemeClr val="dk2"/>
                </a:solidFill>
                <a:latin typeface="Open Sans"/>
                <a:ea typeface="Open Sans"/>
                <a:cs typeface="Open Sans"/>
                <a:sym typeface="Open Sans"/>
              </a:defRPr>
            </a:lvl7pPr>
            <a:lvl8pPr lvl="7">
              <a:lnSpc>
                <a:spcPct val="115000"/>
              </a:lnSpc>
              <a:spcBef>
                <a:spcPts val="0"/>
              </a:spcBef>
              <a:spcAft>
                <a:spcPts val="1600"/>
              </a:spcAft>
              <a:buClr>
                <a:schemeClr val="dk2"/>
              </a:buClr>
              <a:buFont typeface="Open Sans"/>
              <a:defRPr>
                <a:solidFill>
                  <a:schemeClr val="dk2"/>
                </a:solidFill>
                <a:latin typeface="Open Sans"/>
                <a:ea typeface="Open Sans"/>
                <a:cs typeface="Open Sans"/>
                <a:sym typeface="Open Sans"/>
              </a:defRPr>
            </a:lvl8pPr>
            <a:lvl9pPr lvl="8">
              <a:lnSpc>
                <a:spcPct val="115000"/>
              </a:lnSpc>
              <a:spcBef>
                <a:spcPts val="0"/>
              </a:spcBef>
              <a:spcAft>
                <a:spcPts val="1600"/>
              </a:spcAft>
              <a:buClr>
                <a:schemeClr val="dk2"/>
              </a:buClr>
              <a:buFont typeface="Open Sans"/>
              <a:defRPr>
                <a:solidFill>
                  <a:schemeClr val="dk2"/>
                </a:solidFill>
                <a:latin typeface="Open Sans"/>
                <a:ea typeface="Open Sans"/>
                <a:cs typeface="Open Sans"/>
                <a:sym typeface="Open Sans"/>
              </a:defRPr>
            </a:lvl9pPr>
          </a:lstStyle>
          <a:p>
            <a:endParaRPr/>
          </a:p>
        </p:txBody>
      </p:sp>
      <p:sp>
        <p:nvSpPr>
          <p:cNvPr id="8" name="Shape 8"/>
          <p:cNvSpPr txBox="1">
            <a:spLocks noGrp="1"/>
          </p:cNvSpPr>
          <p:nvPr>
            <p:ph type="sldNum" idx="12"/>
          </p:nvPr>
        </p:nvSpPr>
        <p:spPr>
          <a:xfrm>
            <a:off x="8472457" y="4663216"/>
            <a:ext cx="548700" cy="393600"/>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en-GB" sz="1000">
                <a:solidFill>
                  <a:schemeClr val="dk2"/>
                </a:solidFill>
                <a:latin typeface="Open Sans"/>
                <a:ea typeface="Open Sans"/>
                <a:cs typeface="Open Sans"/>
                <a:sym typeface="Open Sans"/>
              </a:rPr>
              <a:t>‹#›</a:t>
            </a:fld>
            <a:endParaRPr lang="en-GB" sz="1000">
              <a:solidFill>
                <a:schemeClr val="dk2"/>
              </a:solidFill>
              <a:latin typeface="Open Sans"/>
              <a:ea typeface="Open Sans"/>
              <a:cs typeface="Open Sans"/>
              <a:sym typeface="Open Sans"/>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slide=next"/></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4" Type="http://schemas.openxmlformats.org/officeDocument/2006/relationships/image" Target="../media/image2.jpg"/><Relationship Id="rId5" Type="http://schemas.openxmlformats.org/officeDocument/2006/relationships/image" Target="../media/image3.jpg"/><Relationship Id="rId6" Type="http://schemas.openxmlformats.org/officeDocument/2006/relationships/image" Target="../media/image4.jpg"/><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 Target="slide6.xml"/><Relationship Id="rId4" Type="http://schemas.openxmlformats.org/officeDocument/2006/relationships/hyperlink" Target="#slide=id.g222f7ef7d7_0_23"/><Relationship Id="rId5" Type="http://schemas.openxmlformats.org/officeDocument/2006/relationships/slide" Target="slide7.xml"/><Relationship Id="rId6" Type="http://schemas.openxmlformats.org/officeDocument/2006/relationships/hyperlink" Target="#slide=id.g222f7ef7d7_0_35"/><Relationship Id="rId7" Type="http://schemas.openxmlformats.org/officeDocument/2006/relationships/slide" Target="slide8.xml"/><Relationship Id="rId8" Type="http://schemas.openxmlformats.org/officeDocument/2006/relationships/slide" Target="slide9.xml"/><Relationship Id="rId9" Type="http://schemas.openxmlformats.org/officeDocument/2006/relationships/hyperlink" Target="#slide=id.g222f7ef7d7_0_46"/><Relationship Id="rId10" Type="http://schemas.openxmlformats.org/officeDocument/2006/relationships/slide" Target="slide10.xml"/><Relationship Id="rId11" Type="http://schemas.openxmlformats.org/officeDocument/2006/relationships/hyperlink" Target="#slide=id.g222f7ef7d7_0_56"/><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image" Target="../media/image5.png"/><Relationship Id="rId1" Type="http://schemas.openxmlformats.org/officeDocument/2006/relationships/video" Target="https://www.youtube.com/embed/9InbpvBFt3s" TargetMode="External"/><Relationship Id="rId2"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slide" Target="slide4.xml"/><Relationship Id="rId5" Type="http://schemas.openxmlformats.org/officeDocument/2006/relationships/image" Target="../media/image6.jpeg"/><Relationship Id="rId1" Type="http://schemas.openxmlformats.org/officeDocument/2006/relationships/video" Target="https://www.youtube.com/embed/jxvOepMFtbA" TargetMode="External"/><Relationship Id="rId2"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slide" Target="slide4.xml"/><Relationship Id="rId5" Type="http://schemas.openxmlformats.org/officeDocument/2006/relationships/image" Target="../media/image7.jpeg"/><Relationship Id="rId1" Type="http://schemas.openxmlformats.org/officeDocument/2006/relationships/video" Target="https://www.youtube.com/embed/Ia5p-tv8c1E" TargetMode="External"/><Relationship Id="rId2"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4" Type="http://schemas.openxmlformats.org/officeDocument/2006/relationships/slide" Target="slide4.xml"/><Relationship Id="rId5" Type="http://schemas.openxmlformats.org/officeDocument/2006/relationships/image" Target="../media/image8.jpeg"/><Relationship Id="rId1" Type="http://schemas.openxmlformats.org/officeDocument/2006/relationships/video" Target="https://www.youtube.com/embed/1eHBwRjwLOY" TargetMode="External"/><Relationship Id="rId2"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4" Type="http://schemas.openxmlformats.org/officeDocument/2006/relationships/slide" Target="slide4.xml"/><Relationship Id="rId5" Type="http://schemas.openxmlformats.org/officeDocument/2006/relationships/image" Target="../media/image9.jpeg"/><Relationship Id="rId1" Type="http://schemas.openxmlformats.org/officeDocument/2006/relationships/video" Target="https://www.youtube.com/embed/9kygTtwwplU" TargetMode="External"/><Relationship Id="rId2"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4" Type="http://schemas.openxmlformats.org/officeDocument/2006/relationships/slide" Target="slide4.xml"/><Relationship Id="rId5" Type="http://schemas.openxmlformats.org/officeDocument/2006/relationships/image" Target="../media/image10.jpeg"/><Relationship Id="rId1" Type="http://schemas.openxmlformats.org/officeDocument/2006/relationships/video" Target="https://www.youtube.com/embed/fac6nSMrqsg" TargetMode="External"/><Relationship Id="rId2"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2.jpg"/></Relationships>
</file>

<file path=ppt/slides/_rels/slide13.xml.rels><?xml version="1.0" encoding="UTF-8" standalone="yes"?>
<Relationships xmlns="http://schemas.openxmlformats.org/package/2006/relationships"><Relationship Id="rId1" Type="http://schemas.openxmlformats.org/officeDocument/2006/relationships/video" Target="https://www.youtube.com/embed/oFWImpoctts" TargetMode="External"/><Relationship Id="rId2" Type="http://schemas.openxmlformats.org/officeDocument/2006/relationships/slideLayout" Target="../slideLayouts/slideLayout3.xml"/><Relationship Id="rId3" Type="http://schemas.openxmlformats.org/officeDocument/2006/relationships/image" Target="../media/image13.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4.jpg"/></Relationships>
</file>

<file path=ppt/slides/_rels/slide15.xml.rels><?xml version="1.0" encoding="UTF-8" standalone="yes"?>
<Relationships xmlns="http://schemas.openxmlformats.org/package/2006/relationships"><Relationship Id="rId1" Type="http://schemas.openxmlformats.org/officeDocument/2006/relationships/video" Target="https://www.youtube.com/embed/4zLJ3FTxAOI" TargetMode="External"/><Relationship Id="rId2" Type="http://schemas.openxmlformats.org/officeDocument/2006/relationships/slideLayout" Target="../slideLayouts/slideLayout3.xml"/><Relationship Id="rId3" Type="http://schemas.openxmlformats.org/officeDocument/2006/relationships/image" Target="../media/image15.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 Id="rId3" Type="http://schemas.openxmlformats.org/officeDocument/2006/relationships/image" Target="../media/image1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 Id="rId3" Type="http://schemas.openxmlformats.org/officeDocument/2006/relationships/image" Target="../media/image1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9.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 Id="rId3" Type="http://schemas.openxmlformats.org/officeDocument/2006/relationships/image" Target="../media/image20.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 Id="rId3" Type="http://schemas.openxmlformats.org/officeDocument/2006/relationships/image" Target="../media/image21.jpg"/></Relationships>
</file>

<file path=ppt/slides/_rels/slide22.xml.rels><?xml version="1.0" encoding="UTF-8" standalone="yes"?>
<Relationships xmlns="http://schemas.openxmlformats.org/package/2006/relationships"><Relationship Id="rId3" Type="http://schemas.openxmlformats.org/officeDocument/2006/relationships/image" Target="../media/image22.jpg"/><Relationship Id="rId4" Type="http://schemas.openxmlformats.org/officeDocument/2006/relationships/hyperlink" Target="https://www.aliexpress.com/w/wholesale-pine-box.html" TargetMode="External"/><Relationship Id="rId5" Type="http://schemas.openxmlformats.org/officeDocument/2006/relationships/image" Target="../media/image23.jpeg"/><Relationship Id="rId1" Type="http://schemas.openxmlformats.org/officeDocument/2006/relationships/slideLayout" Target="../slideLayouts/slideLayout8.xml"/><Relationship Id="rId2" Type="http://schemas.openxmlformats.org/officeDocument/2006/relationships/notesSlide" Target="../notesSlides/notesSlide20.xml"/></Relationships>
</file>

<file path=ppt/slides/_rels/slide23.xml.rels><?xml version="1.0" encoding="UTF-8" standalone="yes"?>
<Relationships xmlns="http://schemas.openxmlformats.org/package/2006/relationships"><Relationship Id="rId3" Type="http://schemas.openxmlformats.org/officeDocument/2006/relationships/hyperlink" Target="http://www.youtube.com/watch?v=qitenYvpSx4" TargetMode="External"/><Relationship Id="rId4" Type="http://schemas.openxmlformats.org/officeDocument/2006/relationships/image" Target="../media/image24.jpg"/><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25.jpg"/></Relationships>
</file>

<file path=ppt/slides/_rels/slide25.xml.rels><?xml version="1.0" encoding="UTF-8" standalone="yes"?>
<Relationships xmlns="http://schemas.openxmlformats.org/package/2006/relationships"><Relationship Id="rId1" Type="http://schemas.openxmlformats.org/officeDocument/2006/relationships/video" Target="https://www.youtube.com/embed/VA36MxMeqEo" TargetMode="External"/><Relationship Id="rId2" Type="http://schemas.openxmlformats.org/officeDocument/2006/relationships/slideLayout" Target="../slideLayouts/slideLayout3.xml"/><Relationship Id="rId3" Type="http://schemas.openxmlformats.org/officeDocument/2006/relationships/image" Target="../media/image26.jpeg"/></Relationships>
</file>

<file path=ppt/slides/_rels/slide26.xml.rels><?xml version="1.0" encoding="UTF-8" standalone="yes"?>
<Relationships xmlns="http://schemas.openxmlformats.org/package/2006/relationships"><Relationship Id="rId11" Type="http://schemas.openxmlformats.org/officeDocument/2006/relationships/hyperlink" Target="https://en.wikipedia.org/wiki/Finger_joint" TargetMode="External"/><Relationship Id="rId12" Type="http://schemas.openxmlformats.org/officeDocument/2006/relationships/hyperlink" Target="https://www.wonkeedonkeetools.co.uk/handsaws/what-is-a-tenon-saw/" TargetMode="External"/><Relationship Id="rId13" Type="http://schemas.openxmlformats.org/officeDocument/2006/relationships/hyperlink" Target="https://www.wonkeedonkeetools.co.uk/handsaws/what-is-a-dovetail-saw/" TargetMode="External"/><Relationship Id="rId14" Type="http://schemas.openxmlformats.org/officeDocument/2006/relationships/hyperlink" Target="https://www.wonkeedonkeetools.co.uk/handsaws/what-is-a-coping-saw/" TargetMode="External"/><Relationship Id="rId15" Type="http://schemas.openxmlformats.org/officeDocument/2006/relationships/hyperlink" Target="https://en.wikipedia.org/wiki/Medium-density_fibreboard" TargetMode="External"/><Relationship Id="rId16" Type="http://schemas.openxmlformats.org/officeDocument/2006/relationships/hyperlink" Target="https://en.wikipedia.org/wiki/Emery_cloth" TargetMode="External"/><Relationship Id="rId17" Type="http://schemas.openxmlformats.org/officeDocument/2006/relationships/hyperlink" Target="https://www.realsimple.com/home-organizing/decorating/different-types-wood/pine" TargetMode="External"/><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hyperlink" Target="http://www.instructables.com/id/How-to-Measure-and-Mark-with-Precision/" TargetMode="External"/><Relationship Id="rId4" Type="http://schemas.openxmlformats.org/officeDocument/2006/relationships/hyperlink" Target="http://www.artofmanliness.com/2009/11/03/toolmanship-how-to-use-a-handsaw/" TargetMode="External"/><Relationship Id="rId5" Type="http://schemas.openxmlformats.org/officeDocument/2006/relationships/hyperlink" Target="http://www.diynetwork.com/how-to/skills-and-know-how/painting/sanding-and-preparing-wood-before-staining" TargetMode="External"/><Relationship Id="rId6" Type="http://schemas.openxmlformats.org/officeDocument/2006/relationships/hyperlink" Target="http://www.bbc.co.uk/schools/gcsebitesize/design/resistantmaterials/materialcomponentadhesiverev3.shtml" TargetMode="External"/><Relationship Id="rId7" Type="http://schemas.openxmlformats.org/officeDocument/2006/relationships/hyperlink" Target="https://www.thespruce.com/wood-joinery-types-3536631" TargetMode="External"/><Relationship Id="rId8" Type="http://schemas.openxmlformats.org/officeDocument/2006/relationships/hyperlink" Target="http://www.woodworkbasics.com/dowel-joint.html" TargetMode="External"/><Relationship Id="rId9" Type="http://schemas.openxmlformats.org/officeDocument/2006/relationships/hyperlink" Target="http://www.startwoodworking.com/post/lap-joint-basics" TargetMode="External"/><Relationship Id="rId10" Type="http://schemas.openxmlformats.org/officeDocument/2006/relationships/hyperlink" Target="http://www.popularmechanics.com/home/how-to-plans/how-to/a19197/how-to-cut-dovetail-joints-woodworking/"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7.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Shape 66"/>
          <p:cNvSpPr txBox="1">
            <a:spLocks noGrp="1"/>
          </p:cNvSpPr>
          <p:nvPr>
            <p:ph type="ctrTitle"/>
          </p:nvPr>
        </p:nvSpPr>
        <p:spPr>
          <a:xfrm>
            <a:off x="311700" y="744125"/>
            <a:ext cx="8520600" cy="1371900"/>
          </a:xfrm>
          <a:prstGeom prst="rect">
            <a:avLst/>
          </a:prstGeom>
        </p:spPr>
        <p:txBody>
          <a:bodyPr lIns="91425" tIns="91425" rIns="91425" bIns="91425" anchor="b" anchorCtr="0">
            <a:noAutofit/>
          </a:bodyPr>
          <a:lstStyle/>
          <a:p>
            <a:pPr lvl="0">
              <a:spcBef>
                <a:spcPts val="0"/>
              </a:spcBef>
              <a:buNone/>
            </a:pPr>
            <a:r>
              <a:rPr lang="en-GB" dirty="0"/>
              <a:t>Musical Money Box</a:t>
            </a:r>
          </a:p>
        </p:txBody>
      </p:sp>
      <p:sp>
        <p:nvSpPr>
          <p:cNvPr id="67" name="Shape 67"/>
          <p:cNvSpPr txBox="1">
            <a:spLocks noGrp="1"/>
          </p:cNvSpPr>
          <p:nvPr>
            <p:ph type="subTitle" idx="1"/>
          </p:nvPr>
        </p:nvSpPr>
        <p:spPr>
          <a:xfrm>
            <a:off x="223400" y="2175450"/>
            <a:ext cx="8520600" cy="792600"/>
          </a:xfrm>
          <a:prstGeom prst="rect">
            <a:avLst/>
          </a:prstGeom>
        </p:spPr>
        <p:txBody>
          <a:bodyPr lIns="91425" tIns="91425" rIns="91425" bIns="91425" anchor="t" anchorCtr="0">
            <a:noAutofit/>
          </a:bodyPr>
          <a:lstStyle/>
          <a:p>
            <a:pPr lvl="0">
              <a:spcBef>
                <a:spcPts val="0"/>
              </a:spcBef>
              <a:buNone/>
            </a:pPr>
            <a:r>
              <a:rPr lang="en-GB" dirty="0"/>
              <a:t>Brief: To make a money box</a:t>
            </a:r>
          </a:p>
        </p:txBody>
      </p:sp>
      <p:sp>
        <p:nvSpPr>
          <p:cNvPr id="68" name="Shape 68"/>
          <p:cNvSpPr txBox="1">
            <a:spLocks noGrp="1"/>
          </p:cNvSpPr>
          <p:nvPr>
            <p:ph type="subTitle" idx="1"/>
          </p:nvPr>
        </p:nvSpPr>
        <p:spPr>
          <a:xfrm>
            <a:off x="223400" y="2844975"/>
            <a:ext cx="8520600" cy="1720800"/>
          </a:xfrm>
          <a:prstGeom prst="rect">
            <a:avLst/>
          </a:prstGeom>
        </p:spPr>
        <p:txBody>
          <a:bodyPr lIns="91425" tIns="91425" rIns="91425" bIns="91425" anchor="t" anchorCtr="0">
            <a:noAutofit/>
          </a:bodyPr>
          <a:lstStyle/>
          <a:p>
            <a:pPr lvl="0">
              <a:spcBef>
                <a:spcPts val="0"/>
              </a:spcBef>
              <a:buNone/>
            </a:pPr>
            <a:r>
              <a:rPr lang="en-GB" dirty="0" err="1"/>
              <a:t>i</a:t>
            </a:r>
            <a:r>
              <a:rPr lang="en-GB" dirty="0"/>
              <a:t>)Must Hold Money</a:t>
            </a:r>
          </a:p>
          <a:p>
            <a:pPr lvl="0">
              <a:spcBef>
                <a:spcPts val="0"/>
              </a:spcBef>
              <a:buNone/>
            </a:pPr>
            <a:r>
              <a:rPr lang="en-GB" dirty="0"/>
              <a:t>ii)Must be a wooden box</a:t>
            </a:r>
          </a:p>
          <a:p>
            <a:pPr lvl="0">
              <a:spcBef>
                <a:spcPts val="0"/>
              </a:spcBef>
              <a:buNone/>
            </a:pPr>
            <a:r>
              <a:rPr lang="en-GB" dirty="0"/>
              <a:t>iii)Must be made using different joints</a:t>
            </a:r>
          </a:p>
          <a:p>
            <a:pPr lvl="0" rtl="0">
              <a:spcBef>
                <a:spcPts val="0"/>
              </a:spcBef>
              <a:buNone/>
            </a:pPr>
            <a:endParaRPr dirty="0"/>
          </a:p>
          <a:p>
            <a:pPr lvl="0" rtl="0">
              <a:spcBef>
                <a:spcPts val="0"/>
              </a:spcBef>
              <a:buNone/>
            </a:pPr>
            <a:endParaRPr dirty="0"/>
          </a:p>
        </p:txBody>
      </p:sp>
      <p:sp>
        <p:nvSpPr>
          <p:cNvPr id="69" name="Shape 69"/>
          <p:cNvSpPr txBox="1"/>
          <p:nvPr/>
        </p:nvSpPr>
        <p:spPr>
          <a:xfrm>
            <a:off x="1436875" y="355000"/>
            <a:ext cx="2433000" cy="329700"/>
          </a:xfrm>
          <a:prstGeom prst="rect">
            <a:avLst/>
          </a:prstGeom>
          <a:noFill/>
          <a:ln>
            <a:noFill/>
          </a:ln>
        </p:spPr>
        <p:txBody>
          <a:bodyPr lIns="91425" tIns="91425" rIns="91425" bIns="91425" anchor="t" anchorCtr="0">
            <a:noAutofit/>
          </a:bodyPr>
          <a:lstStyle/>
          <a:p>
            <a:pPr lvl="0">
              <a:spcBef>
                <a:spcPts val="0"/>
              </a:spcBef>
              <a:buNone/>
            </a:pPr>
            <a:r>
              <a:rPr lang="en-GB" dirty="0"/>
              <a:t>Soham Sud - 7.5</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barn(inVertical)">
                                      <p:cBhvr>
                                        <p:cTn id="7"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Shape 74"/>
          <p:cNvSpPr txBox="1"/>
          <p:nvPr/>
        </p:nvSpPr>
        <p:spPr>
          <a:xfrm>
            <a:off x="352150" y="266775"/>
            <a:ext cx="5655600" cy="651000"/>
          </a:xfrm>
          <a:prstGeom prst="rect">
            <a:avLst/>
          </a:prstGeom>
          <a:noFill/>
          <a:ln>
            <a:noFill/>
          </a:ln>
        </p:spPr>
        <p:txBody>
          <a:bodyPr lIns="91425" tIns="91425" rIns="91425" bIns="91425" anchor="t" anchorCtr="0">
            <a:noAutofit/>
          </a:bodyPr>
          <a:lstStyle/>
          <a:p>
            <a:pPr lvl="0">
              <a:spcBef>
                <a:spcPts val="0"/>
              </a:spcBef>
              <a:buNone/>
            </a:pPr>
            <a:r>
              <a:rPr lang="en-GB" sz="1800" b="1">
                <a:solidFill>
                  <a:srgbClr val="CC0000"/>
                </a:solidFill>
                <a:latin typeface="Bree Serif"/>
                <a:ea typeface="Bree Serif"/>
                <a:cs typeface="Bree Serif"/>
                <a:sym typeface="Bree Serif"/>
              </a:rPr>
              <a:t>How to make a MMB- 1st Brainstorm: What do I need?</a:t>
            </a:r>
          </a:p>
        </p:txBody>
      </p:sp>
      <p:sp>
        <p:nvSpPr>
          <p:cNvPr id="75" name="Shape 75"/>
          <p:cNvSpPr txBox="1"/>
          <p:nvPr/>
        </p:nvSpPr>
        <p:spPr>
          <a:xfrm>
            <a:off x="490875" y="1301875"/>
            <a:ext cx="2496900" cy="1515300"/>
          </a:xfrm>
          <a:prstGeom prst="rect">
            <a:avLst/>
          </a:prstGeom>
          <a:noFill/>
          <a:ln>
            <a:noFill/>
          </a:ln>
        </p:spPr>
        <p:txBody>
          <a:bodyPr lIns="91425" tIns="91425" rIns="91425" bIns="91425" anchor="t" anchorCtr="0">
            <a:noAutofit/>
          </a:bodyPr>
          <a:lstStyle/>
          <a:p>
            <a:pPr lvl="0">
              <a:spcBef>
                <a:spcPts val="0"/>
              </a:spcBef>
              <a:buNone/>
            </a:pPr>
            <a:r>
              <a:rPr lang="en-GB" u="sng">
                <a:solidFill>
                  <a:srgbClr val="0000FF"/>
                </a:solidFill>
                <a:latin typeface="Bree Serif"/>
                <a:ea typeface="Bree Serif"/>
                <a:cs typeface="Bree Serif"/>
                <a:sym typeface="Bree Serif"/>
                <a:hlinkClick r:id="rId3"/>
              </a:rPr>
              <a:t>Skills:</a:t>
            </a:r>
          </a:p>
          <a:p>
            <a:pPr marL="457200" lvl="0" indent="-228600" rtl="0">
              <a:spcBef>
                <a:spcPts val="0"/>
              </a:spcBef>
              <a:buClr>
                <a:srgbClr val="0000FF"/>
              </a:buClr>
              <a:buFont typeface="Bree Serif"/>
              <a:buAutoNum type="arabicPeriod"/>
            </a:pPr>
            <a:r>
              <a:rPr lang="en-GB">
                <a:solidFill>
                  <a:srgbClr val="0000FF"/>
                </a:solidFill>
                <a:latin typeface="Bree Serif"/>
                <a:ea typeface="Bree Serif"/>
                <a:cs typeface="Bree Serif"/>
                <a:sym typeface="Bree Serif"/>
              </a:rPr>
              <a:t>Be able to make joints.</a:t>
            </a:r>
          </a:p>
          <a:p>
            <a:pPr marL="457200" lvl="0" indent="-228600" rtl="0">
              <a:spcBef>
                <a:spcPts val="0"/>
              </a:spcBef>
              <a:buClr>
                <a:srgbClr val="0000FF"/>
              </a:buClr>
              <a:buFont typeface="Bree Serif"/>
              <a:buAutoNum type="arabicPeriod"/>
            </a:pPr>
            <a:r>
              <a:rPr lang="en-GB">
                <a:solidFill>
                  <a:srgbClr val="0000FF"/>
                </a:solidFill>
                <a:latin typeface="Bree Serif"/>
                <a:ea typeface="Bree Serif"/>
                <a:cs typeface="Bree Serif"/>
                <a:sym typeface="Bree Serif"/>
              </a:rPr>
              <a:t>Be able to use saw/s.</a:t>
            </a:r>
          </a:p>
          <a:p>
            <a:pPr marL="457200" lvl="0" indent="-228600">
              <a:spcBef>
                <a:spcPts val="0"/>
              </a:spcBef>
              <a:buClr>
                <a:srgbClr val="0000FF"/>
              </a:buClr>
              <a:buFont typeface="Bree Serif"/>
              <a:buAutoNum type="arabicPeriod"/>
            </a:pPr>
            <a:r>
              <a:rPr lang="en-GB">
                <a:solidFill>
                  <a:srgbClr val="0000FF"/>
                </a:solidFill>
                <a:latin typeface="Bree Serif"/>
                <a:ea typeface="Bree Serif"/>
                <a:cs typeface="Bree Serif"/>
                <a:sym typeface="Bree Serif"/>
              </a:rPr>
              <a:t>Be able to correctly edit my work at the end.</a:t>
            </a:r>
          </a:p>
        </p:txBody>
      </p:sp>
      <p:sp>
        <p:nvSpPr>
          <p:cNvPr id="76" name="Shape 76"/>
          <p:cNvSpPr txBox="1"/>
          <p:nvPr/>
        </p:nvSpPr>
        <p:spPr>
          <a:xfrm>
            <a:off x="4193750" y="1349875"/>
            <a:ext cx="3105300" cy="1360500"/>
          </a:xfrm>
          <a:prstGeom prst="rect">
            <a:avLst/>
          </a:prstGeom>
          <a:noFill/>
          <a:ln>
            <a:noFill/>
          </a:ln>
        </p:spPr>
        <p:txBody>
          <a:bodyPr lIns="91425" tIns="91425" rIns="91425" bIns="91425" anchor="t" anchorCtr="0">
            <a:noAutofit/>
          </a:bodyPr>
          <a:lstStyle/>
          <a:p>
            <a:pPr lvl="0" rtl="0">
              <a:spcBef>
                <a:spcPts val="0"/>
              </a:spcBef>
              <a:buNone/>
            </a:pPr>
            <a:r>
              <a:rPr lang="en-GB">
                <a:solidFill>
                  <a:schemeClr val="accent1"/>
                </a:solidFill>
                <a:latin typeface="Bree Serif"/>
                <a:ea typeface="Bree Serif"/>
                <a:cs typeface="Bree Serif"/>
                <a:sym typeface="Bree Serif"/>
              </a:rPr>
              <a:t>Knowledge:</a:t>
            </a:r>
          </a:p>
          <a:p>
            <a:pPr marL="457200" lvl="0" indent="-228600" rtl="0">
              <a:spcBef>
                <a:spcPts val="0"/>
              </a:spcBef>
              <a:buClr>
                <a:schemeClr val="accent1"/>
              </a:buClr>
              <a:buFont typeface="Bree Serif"/>
              <a:buAutoNum type="arabicPeriod"/>
            </a:pPr>
            <a:r>
              <a:rPr lang="en-GB">
                <a:solidFill>
                  <a:schemeClr val="accent1"/>
                </a:solidFill>
                <a:latin typeface="Bree Serif"/>
                <a:ea typeface="Bree Serif"/>
                <a:cs typeface="Bree Serif"/>
                <a:sym typeface="Bree Serif"/>
              </a:rPr>
              <a:t>Know which joints to make.</a:t>
            </a:r>
          </a:p>
          <a:p>
            <a:pPr marL="457200" lvl="0" indent="-228600" rtl="0">
              <a:spcBef>
                <a:spcPts val="0"/>
              </a:spcBef>
              <a:buClr>
                <a:schemeClr val="accent1"/>
              </a:buClr>
              <a:buFont typeface="Bree Serif"/>
              <a:buAutoNum type="arabicPeriod"/>
            </a:pPr>
            <a:r>
              <a:rPr lang="en-GB">
                <a:solidFill>
                  <a:schemeClr val="accent1"/>
                </a:solidFill>
                <a:latin typeface="Bree Serif"/>
                <a:ea typeface="Bree Serif"/>
                <a:cs typeface="Bree Serif"/>
                <a:sym typeface="Bree Serif"/>
              </a:rPr>
              <a:t>Know my measurements.</a:t>
            </a:r>
          </a:p>
          <a:p>
            <a:pPr marL="457200" lvl="0" indent="-228600" rtl="0">
              <a:spcBef>
                <a:spcPts val="0"/>
              </a:spcBef>
              <a:buClr>
                <a:schemeClr val="accent1"/>
              </a:buClr>
              <a:buFont typeface="Bree Serif"/>
              <a:buAutoNum type="arabicPeriod"/>
            </a:pPr>
            <a:r>
              <a:rPr lang="en-GB">
                <a:solidFill>
                  <a:schemeClr val="accent1"/>
                </a:solidFill>
                <a:latin typeface="Bree Serif"/>
                <a:ea typeface="Bree Serif"/>
                <a:cs typeface="Bree Serif"/>
                <a:sym typeface="Bree Serif"/>
              </a:rPr>
              <a:t>Know what saws are needed for different type of jobs.</a:t>
            </a:r>
          </a:p>
        </p:txBody>
      </p:sp>
      <p:sp>
        <p:nvSpPr>
          <p:cNvPr id="77" name="Shape 77"/>
          <p:cNvSpPr txBox="1"/>
          <p:nvPr/>
        </p:nvSpPr>
        <p:spPr>
          <a:xfrm>
            <a:off x="560175" y="3276050"/>
            <a:ext cx="2358300" cy="1237800"/>
          </a:xfrm>
          <a:prstGeom prst="rect">
            <a:avLst/>
          </a:prstGeom>
          <a:noFill/>
          <a:ln>
            <a:noFill/>
          </a:ln>
        </p:spPr>
        <p:txBody>
          <a:bodyPr lIns="91425" tIns="91425" rIns="91425" bIns="91425" anchor="t" anchorCtr="0">
            <a:noAutofit/>
          </a:bodyPr>
          <a:lstStyle/>
          <a:p>
            <a:pPr lvl="0">
              <a:spcBef>
                <a:spcPts val="0"/>
              </a:spcBef>
              <a:buNone/>
            </a:pPr>
            <a:r>
              <a:rPr lang="en-GB">
                <a:solidFill>
                  <a:schemeClr val="accent2"/>
                </a:solidFill>
                <a:latin typeface="Bree Serif"/>
                <a:ea typeface="Bree Serif"/>
                <a:cs typeface="Bree Serif"/>
                <a:sym typeface="Bree Serif"/>
              </a:rPr>
              <a:t>Tools:</a:t>
            </a:r>
          </a:p>
          <a:p>
            <a:pPr marL="457200" lvl="0" indent="-228600" rtl="0">
              <a:spcBef>
                <a:spcPts val="0"/>
              </a:spcBef>
              <a:buClr>
                <a:schemeClr val="accent2"/>
              </a:buClr>
              <a:buFont typeface="Bree Serif"/>
              <a:buAutoNum type="arabicPeriod"/>
            </a:pPr>
            <a:r>
              <a:rPr lang="en-GB">
                <a:solidFill>
                  <a:schemeClr val="accent2"/>
                </a:solidFill>
                <a:latin typeface="Bree Serif"/>
                <a:ea typeface="Bree Serif"/>
                <a:cs typeface="Bree Serif"/>
                <a:sym typeface="Bree Serif"/>
              </a:rPr>
              <a:t>Saws</a:t>
            </a:r>
          </a:p>
          <a:p>
            <a:pPr marL="457200" lvl="0" indent="-228600" rtl="0">
              <a:spcBef>
                <a:spcPts val="0"/>
              </a:spcBef>
              <a:buClr>
                <a:schemeClr val="accent2"/>
              </a:buClr>
              <a:buFont typeface="Bree Serif"/>
              <a:buAutoNum type="arabicPeriod"/>
            </a:pPr>
            <a:r>
              <a:rPr lang="en-GB">
                <a:solidFill>
                  <a:schemeClr val="accent2"/>
                </a:solidFill>
                <a:latin typeface="Bree Serif"/>
                <a:ea typeface="Bree Serif"/>
                <a:cs typeface="Bree Serif"/>
                <a:sym typeface="Bree Serif"/>
              </a:rPr>
              <a:t>Measuring tape</a:t>
            </a:r>
          </a:p>
          <a:p>
            <a:pPr marL="457200" lvl="0" indent="-228600">
              <a:spcBef>
                <a:spcPts val="0"/>
              </a:spcBef>
              <a:buClr>
                <a:schemeClr val="accent2"/>
              </a:buClr>
              <a:buFont typeface="Bree Serif"/>
              <a:buAutoNum type="arabicPeriod"/>
            </a:pPr>
            <a:r>
              <a:rPr lang="en-GB">
                <a:solidFill>
                  <a:schemeClr val="accent2"/>
                </a:solidFill>
                <a:latin typeface="Bree Serif"/>
                <a:ea typeface="Bree Serif"/>
                <a:cs typeface="Bree Serif"/>
                <a:sym typeface="Bree Serif"/>
              </a:rPr>
              <a:t>Glue</a:t>
            </a:r>
          </a:p>
        </p:txBody>
      </p:sp>
      <p:sp>
        <p:nvSpPr>
          <p:cNvPr id="78" name="Shape 78"/>
          <p:cNvSpPr txBox="1"/>
          <p:nvPr/>
        </p:nvSpPr>
        <p:spPr>
          <a:xfrm>
            <a:off x="4193750" y="3276050"/>
            <a:ext cx="2358300" cy="1237800"/>
          </a:xfrm>
          <a:prstGeom prst="rect">
            <a:avLst/>
          </a:prstGeom>
          <a:noFill/>
          <a:ln>
            <a:noFill/>
          </a:ln>
        </p:spPr>
        <p:txBody>
          <a:bodyPr lIns="91425" tIns="91425" rIns="91425" bIns="91425" anchor="t" anchorCtr="0">
            <a:noAutofit/>
          </a:bodyPr>
          <a:lstStyle/>
          <a:p>
            <a:pPr lvl="0">
              <a:spcBef>
                <a:spcPts val="0"/>
              </a:spcBef>
              <a:buNone/>
            </a:pPr>
            <a:r>
              <a:rPr lang="en-GB">
                <a:solidFill>
                  <a:srgbClr val="FF00FF"/>
                </a:solidFill>
              </a:rPr>
              <a:t>Materials:</a:t>
            </a:r>
          </a:p>
          <a:p>
            <a:pPr marL="457200" lvl="0" indent="-228600" rtl="0">
              <a:spcBef>
                <a:spcPts val="0"/>
              </a:spcBef>
              <a:buClr>
                <a:srgbClr val="FF00FF"/>
              </a:buClr>
              <a:buAutoNum type="arabicPeriod"/>
            </a:pPr>
            <a:r>
              <a:rPr lang="en-GB">
                <a:solidFill>
                  <a:srgbClr val="FF00FF"/>
                </a:solidFill>
              </a:rPr>
              <a:t>Wood - Pine</a:t>
            </a:r>
          </a:p>
          <a:p>
            <a:pPr marL="457200" lvl="0" indent="-228600" rtl="0">
              <a:spcBef>
                <a:spcPts val="0"/>
              </a:spcBef>
              <a:buClr>
                <a:srgbClr val="FF00FF"/>
              </a:buClr>
              <a:buAutoNum type="arabicPeriod"/>
            </a:pPr>
            <a:r>
              <a:rPr lang="en-GB">
                <a:solidFill>
                  <a:srgbClr val="FF00FF"/>
                </a:solidFill>
              </a:rPr>
              <a:t>MDF</a:t>
            </a:r>
          </a:p>
          <a:p>
            <a:pPr marL="457200" lvl="0" indent="-228600">
              <a:spcBef>
                <a:spcPts val="0"/>
              </a:spcBef>
              <a:buClr>
                <a:srgbClr val="FF00FF"/>
              </a:buClr>
              <a:buAutoNum type="arabicPeriod"/>
            </a:pPr>
            <a:r>
              <a:rPr lang="en-GB">
                <a:solidFill>
                  <a:srgbClr val="FF00FF"/>
                </a:solidFill>
              </a:rPr>
              <a:t>Abrasive Paper</a:t>
            </a:r>
          </a:p>
        </p:txBody>
      </p:sp>
      <p:sp>
        <p:nvSpPr>
          <p:cNvPr id="7" name="Shape 69"/>
          <p:cNvSpPr txBox="1"/>
          <p:nvPr/>
        </p:nvSpPr>
        <p:spPr>
          <a:xfrm>
            <a:off x="6362166" y="310048"/>
            <a:ext cx="2433000" cy="329700"/>
          </a:xfrm>
          <a:prstGeom prst="rect">
            <a:avLst/>
          </a:prstGeom>
          <a:noFill/>
          <a:ln>
            <a:noFill/>
          </a:ln>
        </p:spPr>
        <p:txBody>
          <a:bodyPr lIns="91425" tIns="91425" rIns="91425" bIns="91425" anchor="t" anchorCtr="0">
            <a:noAutofit/>
          </a:bodyPr>
          <a:lstStyle/>
          <a:p>
            <a:pPr lvl="0">
              <a:spcBef>
                <a:spcPts val="0"/>
              </a:spcBef>
              <a:buNone/>
            </a:pPr>
            <a:r>
              <a:rPr lang="en-GB" dirty="0"/>
              <a:t>Soham Sud - 7.5</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Shape 83"/>
          <p:cNvSpPr txBox="1"/>
          <p:nvPr/>
        </p:nvSpPr>
        <p:spPr>
          <a:xfrm>
            <a:off x="352150" y="266775"/>
            <a:ext cx="5655600" cy="651000"/>
          </a:xfrm>
          <a:prstGeom prst="rect">
            <a:avLst/>
          </a:prstGeom>
          <a:noFill/>
          <a:ln>
            <a:noFill/>
          </a:ln>
        </p:spPr>
        <p:txBody>
          <a:bodyPr lIns="91425" tIns="91425" rIns="91425" bIns="91425" anchor="t" anchorCtr="0">
            <a:noAutofit/>
          </a:bodyPr>
          <a:lstStyle/>
          <a:p>
            <a:pPr lvl="0" rtl="0">
              <a:spcBef>
                <a:spcPts val="0"/>
              </a:spcBef>
              <a:buNone/>
            </a:pPr>
            <a:r>
              <a:rPr lang="en-GB" sz="1800" b="1">
                <a:solidFill>
                  <a:srgbClr val="CC0000"/>
                </a:solidFill>
                <a:latin typeface="Bree Serif"/>
                <a:ea typeface="Bree Serif"/>
                <a:cs typeface="Bree Serif"/>
                <a:sym typeface="Bree Serif"/>
              </a:rPr>
              <a:t>2nd Brainstorm: Skills</a:t>
            </a:r>
          </a:p>
        </p:txBody>
      </p:sp>
      <p:pic>
        <p:nvPicPr>
          <p:cNvPr id="84" name="Shape 84" descr="Image result for measuring clipart"/>
          <p:cNvPicPr preferRelativeResize="0"/>
          <p:nvPr/>
        </p:nvPicPr>
        <p:blipFill rotWithShape="1">
          <a:blip r:embed="rId3">
            <a:alphaModFix/>
          </a:blip>
          <a:srcRect l="3617" t="-4547" r="2661" b="-12043"/>
          <a:stretch/>
        </p:blipFill>
        <p:spPr>
          <a:xfrm>
            <a:off x="4510974" y="804884"/>
            <a:ext cx="3302749" cy="1633050"/>
          </a:xfrm>
          <a:prstGeom prst="rect">
            <a:avLst/>
          </a:prstGeom>
          <a:noFill/>
          <a:ln>
            <a:noFill/>
          </a:ln>
        </p:spPr>
      </p:pic>
      <p:sp>
        <p:nvSpPr>
          <p:cNvPr id="85" name="Shape 85"/>
          <p:cNvSpPr txBox="1"/>
          <p:nvPr/>
        </p:nvSpPr>
        <p:spPr>
          <a:xfrm>
            <a:off x="4856975" y="359775"/>
            <a:ext cx="3231600" cy="558000"/>
          </a:xfrm>
          <a:prstGeom prst="rect">
            <a:avLst/>
          </a:prstGeom>
          <a:noFill/>
          <a:ln>
            <a:noFill/>
          </a:ln>
        </p:spPr>
        <p:txBody>
          <a:bodyPr lIns="91425" tIns="91425" rIns="91425" bIns="91425" anchor="t" anchorCtr="0">
            <a:noAutofit/>
          </a:bodyPr>
          <a:lstStyle/>
          <a:p>
            <a:pPr lvl="0">
              <a:spcBef>
                <a:spcPts val="0"/>
              </a:spcBef>
              <a:buNone/>
            </a:pPr>
            <a:r>
              <a:rPr lang="en-GB" sz="2400" dirty="0">
                <a:latin typeface="Broadway" panose="04040905080B02020502" pitchFamily="82" charset="0"/>
                <a:ea typeface="Bungee"/>
                <a:cs typeface="Bungee"/>
                <a:sym typeface="Bungee"/>
              </a:rPr>
              <a:t>Measure</a:t>
            </a:r>
          </a:p>
        </p:txBody>
      </p:sp>
      <p:pic>
        <p:nvPicPr>
          <p:cNvPr id="86" name="Shape 86" descr="Image result for jointing clipart"/>
          <p:cNvPicPr preferRelativeResize="0"/>
          <p:nvPr/>
        </p:nvPicPr>
        <p:blipFill>
          <a:blip r:embed="rId4">
            <a:alphaModFix/>
          </a:blip>
          <a:stretch>
            <a:fillRect/>
          </a:stretch>
        </p:blipFill>
        <p:spPr>
          <a:xfrm>
            <a:off x="352150" y="1462950"/>
            <a:ext cx="1820350" cy="2315500"/>
          </a:xfrm>
          <a:prstGeom prst="rect">
            <a:avLst/>
          </a:prstGeom>
          <a:noFill/>
          <a:ln>
            <a:noFill/>
          </a:ln>
        </p:spPr>
      </p:pic>
      <p:sp>
        <p:nvSpPr>
          <p:cNvPr id="87" name="Shape 87"/>
          <p:cNvSpPr txBox="1"/>
          <p:nvPr/>
        </p:nvSpPr>
        <p:spPr>
          <a:xfrm>
            <a:off x="366900" y="980725"/>
            <a:ext cx="1897800" cy="486900"/>
          </a:xfrm>
          <a:prstGeom prst="rect">
            <a:avLst/>
          </a:prstGeom>
          <a:noFill/>
          <a:ln>
            <a:noFill/>
          </a:ln>
        </p:spPr>
        <p:txBody>
          <a:bodyPr lIns="91425" tIns="91425" rIns="91425" bIns="91425" anchor="t" anchorCtr="0">
            <a:noAutofit/>
          </a:bodyPr>
          <a:lstStyle/>
          <a:p>
            <a:pPr lvl="0">
              <a:spcBef>
                <a:spcPts val="0"/>
              </a:spcBef>
              <a:buNone/>
            </a:pPr>
            <a:r>
              <a:rPr lang="en-GB" sz="2400" dirty="0">
                <a:latin typeface="Broadway" panose="04040905080B02020502" pitchFamily="82" charset="0"/>
                <a:ea typeface="Bungee"/>
                <a:cs typeface="Bungee"/>
                <a:sym typeface="Bungee"/>
              </a:rPr>
              <a:t>Jointing</a:t>
            </a:r>
          </a:p>
        </p:txBody>
      </p:sp>
      <p:pic>
        <p:nvPicPr>
          <p:cNvPr id="88" name="Shape 88" descr="Image result for cutting] clipart saw"/>
          <p:cNvPicPr preferRelativeResize="0"/>
          <p:nvPr/>
        </p:nvPicPr>
        <p:blipFill>
          <a:blip r:embed="rId5">
            <a:alphaModFix/>
          </a:blip>
          <a:stretch>
            <a:fillRect/>
          </a:stretch>
        </p:blipFill>
        <p:spPr>
          <a:xfrm>
            <a:off x="6007750" y="3845199"/>
            <a:ext cx="3111499" cy="876400"/>
          </a:xfrm>
          <a:prstGeom prst="rect">
            <a:avLst/>
          </a:prstGeom>
          <a:noFill/>
          <a:ln>
            <a:noFill/>
          </a:ln>
        </p:spPr>
      </p:pic>
      <p:sp>
        <p:nvSpPr>
          <p:cNvPr id="89" name="Shape 89"/>
          <p:cNvSpPr txBox="1"/>
          <p:nvPr/>
        </p:nvSpPr>
        <p:spPr>
          <a:xfrm>
            <a:off x="6381750" y="3287200"/>
            <a:ext cx="2737500" cy="558000"/>
          </a:xfrm>
          <a:prstGeom prst="rect">
            <a:avLst/>
          </a:prstGeom>
          <a:noFill/>
          <a:ln>
            <a:noFill/>
          </a:ln>
        </p:spPr>
        <p:txBody>
          <a:bodyPr lIns="91425" tIns="91425" rIns="91425" bIns="91425" anchor="t" anchorCtr="0">
            <a:noAutofit/>
          </a:bodyPr>
          <a:lstStyle/>
          <a:p>
            <a:pPr lvl="0">
              <a:spcBef>
                <a:spcPts val="0"/>
              </a:spcBef>
              <a:buNone/>
            </a:pPr>
            <a:r>
              <a:rPr lang="en-GB" sz="2400" dirty="0">
                <a:latin typeface="Broadway" panose="04040905080B02020502" pitchFamily="82" charset="0"/>
                <a:ea typeface="Bungee"/>
                <a:cs typeface="Bungee"/>
                <a:sym typeface="Bungee"/>
              </a:rPr>
              <a:t>Cutting</a:t>
            </a:r>
          </a:p>
        </p:txBody>
      </p:sp>
      <p:pic>
        <p:nvPicPr>
          <p:cNvPr id="90" name="Shape 90" descr="Image result for sanding"/>
          <p:cNvPicPr preferRelativeResize="0"/>
          <p:nvPr/>
        </p:nvPicPr>
        <p:blipFill>
          <a:blip r:embed="rId6">
            <a:alphaModFix/>
          </a:blip>
          <a:stretch>
            <a:fillRect/>
          </a:stretch>
        </p:blipFill>
        <p:spPr>
          <a:xfrm>
            <a:off x="2575300" y="3372550"/>
            <a:ext cx="2096675" cy="1672099"/>
          </a:xfrm>
          <a:prstGeom prst="rect">
            <a:avLst/>
          </a:prstGeom>
          <a:noFill/>
          <a:ln>
            <a:noFill/>
          </a:ln>
        </p:spPr>
      </p:pic>
      <p:sp>
        <p:nvSpPr>
          <p:cNvPr id="91" name="Shape 91"/>
          <p:cNvSpPr txBox="1"/>
          <p:nvPr/>
        </p:nvSpPr>
        <p:spPr>
          <a:xfrm>
            <a:off x="2561075" y="2593100"/>
            <a:ext cx="2230200" cy="651000"/>
          </a:xfrm>
          <a:prstGeom prst="rect">
            <a:avLst/>
          </a:prstGeom>
          <a:noFill/>
          <a:ln>
            <a:noFill/>
          </a:ln>
        </p:spPr>
        <p:txBody>
          <a:bodyPr lIns="91425" tIns="91425" rIns="91425" bIns="91425" anchor="t" anchorCtr="0">
            <a:noAutofit/>
          </a:bodyPr>
          <a:lstStyle/>
          <a:p>
            <a:pPr lvl="0">
              <a:spcBef>
                <a:spcPts val="0"/>
              </a:spcBef>
              <a:buNone/>
            </a:pPr>
            <a:r>
              <a:rPr lang="en-GB" sz="2400" dirty="0">
                <a:latin typeface="Broadway" panose="04040905080B02020502" pitchFamily="82" charset="0"/>
                <a:ea typeface="Bungee"/>
                <a:cs typeface="Bungee"/>
                <a:sym typeface="Bungee"/>
              </a:rPr>
              <a:t>S</a:t>
            </a:r>
            <a:r>
              <a:rPr lang="en-GB" sz="2400" dirty="0" smtClean="0">
                <a:latin typeface="Broadway" panose="04040905080B02020502" pitchFamily="82" charset="0"/>
                <a:ea typeface="Bungee"/>
                <a:cs typeface="Bungee"/>
                <a:sym typeface="Bungee"/>
              </a:rPr>
              <a:t>anding</a:t>
            </a:r>
            <a:endParaRPr lang="en-GB" sz="2400" dirty="0">
              <a:latin typeface="Broadway" panose="04040905080B02020502" pitchFamily="82" charset="0"/>
              <a:ea typeface="Bungee"/>
              <a:cs typeface="Bungee"/>
              <a:sym typeface="Bungee"/>
            </a:endParaRPr>
          </a:p>
        </p:txBody>
      </p:sp>
      <p:sp>
        <p:nvSpPr>
          <p:cNvPr id="11" name="Shape 69"/>
          <p:cNvSpPr txBox="1"/>
          <p:nvPr/>
        </p:nvSpPr>
        <p:spPr>
          <a:xfrm>
            <a:off x="6362166" y="310048"/>
            <a:ext cx="2433000" cy="329700"/>
          </a:xfrm>
          <a:prstGeom prst="rect">
            <a:avLst/>
          </a:prstGeom>
          <a:noFill/>
          <a:ln>
            <a:noFill/>
          </a:ln>
        </p:spPr>
        <p:txBody>
          <a:bodyPr lIns="91425" tIns="91425" rIns="91425" bIns="91425" anchor="t" anchorCtr="0">
            <a:noAutofit/>
          </a:bodyPr>
          <a:lstStyle/>
          <a:p>
            <a:pPr lvl="0">
              <a:spcBef>
                <a:spcPts val="0"/>
              </a:spcBef>
              <a:buNone/>
            </a:pPr>
            <a:r>
              <a:rPr lang="en-GB" dirty="0"/>
              <a:t>Soham Sud - 7.5</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Shape 96"/>
          <p:cNvSpPr txBox="1">
            <a:spLocks noGrp="1"/>
          </p:cNvSpPr>
          <p:nvPr>
            <p:ph type="title"/>
          </p:nvPr>
        </p:nvSpPr>
        <p:spPr>
          <a:xfrm>
            <a:off x="311700" y="445025"/>
            <a:ext cx="8520600" cy="707400"/>
          </a:xfrm>
          <a:prstGeom prst="rect">
            <a:avLst/>
          </a:prstGeom>
        </p:spPr>
        <p:txBody>
          <a:bodyPr lIns="91425" tIns="91425" rIns="91425" bIns="91425" anchor="t" anchorCtr="0">
            <a:noAutofit/>
          </a:bodyPr>
          <a:lstStyle/>
          <a:p>
            <a:pPr marL="0" marR="0" lvl="0" indent="0" algn="l" rtl="0">
              <a:lnSpc>
                <a:spcPct val="100000"/>
              </a:lnSpc>
              <a:spcBef>
                <a:spcPts val="0"/>
              </a:spcBef>
              <a:spcAft>
                <a:spcPts val="0"/>
              </a:spcAft>
              <a:buNone/>
            </a:pPr>
            <a:r>
              <a:rPr lang="en-GB" dirty="0" smtClean="0">
                <a:latin typeface="PT Sans Narrow" panose="020B0604020202020204" charset="0"/>
                <a:ea typeface="Bree Serif"/>
                <a:cs typeface="Bree Serif"/>
                <a:sym typeface="Bree Serif"/>
              </a:rPr>
              <a:t>Jointing</a:t>
            </a:r>
            <a:endParaRPr lang="en-GB" dirty="0">
              <a:latin typeface="PT Sans Narrow" panose="020B0604020202020204" charset="0"/>
              <a:ea typeface="Bree Serif"/>
              <a:cs typeface="Bree Serif"/>
              <a:sym typeface="Bree Serif"/>
            </a:endParaRPr>
          </a:p>
        </p:txBody>
      </p:sp>
      <p:sp>
        <p:nvSpPr>
          <p:cNvPr id="97" name="Shape 97"/>
          <p:cNvSpPr txBox="1">
            <a:spLocks noGrp="1"/>
          </p:cNvSpPr>
          <p:nvPr>
            <p:ph type="body" idx="1"/>
          </p:nvPr>
        </p:nvSpPr>
        <p:spPr>
          <a:xfrm>
            <a:off x="311700" y="1266325"/>
            <a:ext cx="8520600" cy="3302700"/>
          </a:xfrm>
          <a:prstGeom prst="rect">
            <a:avLst/>
          </a:prstGeom>
        </p:spPr>
        <p:txBody>
          <a:bodyPr lIns="91425" tIns="91425" rIns="91425" bIns="91425" anchor="t" anchorCtr="0">
            <a:noAutofit/>
          </a:bodyPr>
          <a:lstStyle/>
          <a:p>
            <a:pPr lvl="0" rtl="0">
              <a:lnSpc>
                <a:spcPct val="100000"/>
              </a:lnSpc>
              <a:spcBef>
                <a:spcPts val="0"/>
              </a:spcBef>
              <a:spcAft>
                <a:spcPts val="0"/>
              </a:spcAft>
              <a:buNone/>
            </a:pPr>
            <a:r>
              <a:rPr lang="en-GB" sz="1300" b="1" u="sng" dirty="0">
                <a:solidFill>
                  <a:srgbClr val="000000"/>
                </a:solidFill>
                <a:latin typeface="Arial"/>
                <a:ea typeface="Arial"/>
                <a:cs typeface="Arial"/>
                <a:sym typeface="Arial"/>
              </a:rPr>
              <a:t>Jointing</a:t>
            </a:r>
          </a:p>
          <a:p>
            <a:pPr lvl="0" rtl="0">
              <a:lnSpc>
                <a:spcPct val="100000"/>
              </a:lnSpc>
              <a:spcBef>
                <a:spcPts val="0"/>
              </a:spcBef>
              <a:spcAft>
                <a:spcPts val="0"/>
              </a:spcAft>
              <a:buNone/>
            </a:pPr>
            <a:r>
              <a:rPr lang="en-GB" dirty="0">
                <a:solidFill>
                  <a:srgbClr val="000000"/>
                </a:solidFill>
                <a:latin typeface="Arial"/>
                <a:ea typeface="Arial"/>
                <a:cs typeface="Arial"/>
                <a:sym typeface="Arial"/>
              </a:rPr>
              <a:t>The method used for joining wood will depend on the function, strength and quality of the product.</a:t>
            </a:r>
          </a:p>
          <a:p>
            <a:pPr lvl="0" rtl="0">
              <a:lnSpc>
                <a:spcPct val="100000"/>
              </a:lnSpc>
              <a:spcBef>
                <a:spcPts val="0"/>
              </a:spcBef>
              <a:spcAft>
                <a:spcPts val="600"/>
              </a:spcAft>
              <a:buNone/>
            </a:pPr>
            <a:r>
              <a:rPr lang="en-GB" dirty="0">
                <a:solidFill>
                  <a:srgbClr val="000000"/>
                </a:solidFill>
                <a:latin typeface="Arial"/>
                <a:ea typeface="Arial"/>
                <a:cs typeface="Arial"/>
                <a:sym typeface="Arial"/>
              </a:rPr>
              <a:t>Wood joints can be made with frame joints, such as butt joints, halving joints, dovetail and box joints.</a:t>
            </a:r>
          </a:p>
          <a:p>
            <a:pPr marL="457200" lvl="0" indent="-228600" rtl="0">
              <a:lnSpc>
                <a:spcPct val="100000"/>
              </a:lnSpc>
              <a:spcBef>
                <a:spcPts val="0"/>
              </a:spcBef>
              <a:spcAft>
                <a:spcPts val="600"/>
              </a:spcAft>
              <a:buClr>
                <a:srgbClr val="000000"/>
              </a:buClr>
              <a:buFont typeface="Arial"/>
            </a:pPr>
            <a:r>
              <a:rPr lang="en-GB" u="sng" dirty="0">
                <a:solidFill>
                  <a:schemeClr val="hlink"/>
                </a:solidFill>
                <a:latin typeface="Arial"/>
                <a:ea typeface="Arial"/>
                <a:cs typeface="Arial"/>
                <a:sym typeface="Arial"/>
                <a:hlinkClick r:id="rId3" action="ppaction://hlinksldjump"/>
              </a:rPr>
              <a:t>Butt joint</a:t>
            </a:r>
            <a:endParaRPr lang="en-GB" u="sng" dirty="0">
              <a:solidFill>
                <a:schemeClr val="hlink"/>
              </a:solidFill>
              <a:latin typeface="Arial"/>
              <a:ea typeface="Arial"/>
              <a:cs typeface="Arial"/>
              <a:sym typeface="Arial"/>
              <a:hlinkClick r:id="rId4"/>
            </a:endParaRPr>
          </a:p>
          <a:p>
            <a:pPr marL="457200" lvl="0" indent="-228600" rtl="0">
              <a:lnSpc>
                <a:spcPct val="100000"/>
              </a:lnSpc>
              <a:spcBef>
                <a:spcPts val="0"/>
              </a:spcBef>
              <a:spcAft>
                <a:spcPts val="600"/>
              </a:spcAft>
              <a:buClr>
                <a:srgbClr val="000000"/>
              </a:buClr>
              <a:buFont typeface="Arial"/>
            </a:pPr>
            <a:r>
              <a:rPr lang="en-GB" u="sng" dirty="0">
                <a:solidFill>
                  <a:schemeClr val="hlink"/>
                </a:solidFill>
                <a:latin typeface="Arial"/>
                <a:ea typeface="Arial"/>
                <a:cs typeface="Arial"/>
                <a:sym typeface="Arial"/>
                <a:hlinkClick r:id="rId5" action="ppaction://hlinksldjump"/>
              </a:rPr>
              <a:t>Dovetail </a:t>
            </a:r>
            <a:r>
              <a:rPr lang="en-GB" u="sng" dirty="0" smtClean="0">
                <a:solidFill>
                  <a:schemeClr val="hlink"/>
                </a:solidFill>
                <a:latin typeface="Arial"/>
                <a:ea typeface="Arial"/>
                <a:cs typeface="Arial"/>
                <a:sym typeface="Arial"/>
                <a:hlinkClick r:id="rId5" action="ppaction://hlinksldjump"/>
              </a:rPr>
              <a:t>joint</a:t>
            </a:r>
            <a:endParaRPr lang="en-GB" u="sng" dirty="0">
              <a:solidFill>
                <a:schemeClr val="hlink"/>
              </a:solidFill>
              <a:latin typeface="Arial"/>
              <a:ea typeface="Arial"/>
              <a:cs typeface="Arial"/>
              <a:sym typeface="Arial"/>
              <a:hlinkClick r:id="rId6"/>
            </a:endParaRPr>
          </a:p>
          <a:p>
            <a:pPr marL="457200" lvl="0" indent="-228600" rtl="0">
              <a:lnSpc>
                <a:spcPct val="100000"/>
              </a:lnSpc>
              <a:spcBef>
                <a:spcPts val="0"/>
              </a:spcBef>
              <a:spcAft>
                <a:spcPts val="600"/>
              </a:spcAft>
              <a:buClr>
                <a:srgbClr val="000000"/>
              </a:buClr>
              <a:buFont typeface="Arial"/>
            </a:pPr>
            <a:r>
              <a:rPr lang="en-GB" u="sng" dirty="0">
                <a:solidFill>
                  <a:schemeClr val="hlink"/>
                </a:solidFill>
                <a:latin typeface="Arial"/>
                <a:ea typeface="Arial"/>
                <a:cs typeface="Arial"/>
                <a:sym typeface="Arial"/>
                <a:hlinkClick r:id="rId7" action="ppaction://hlinksldjump"/>
              </a:rPr>
              <a:t>Finger joint</a:t>
            </a:r>
            <a:endParaRPr lang="en-GB" u="sng" dirty="0">
              <a:solidFill>
                <a:schemeClr val="hlink"/>
              </a:solidFill>
              <a:latin typeface="Arial"/>
              <a:ea typeface="Arial"/>
              <a:cs typeface="Arial"/>
              <a:sym typeface="Arial"/>
              <a:hlinkClick r:id="rId6"/>
            </a:endParaRPr>
          </a:p>
          <a:p>
            <a:pPr marL="457200" lvl="0" indent="-228600" rtl="0">
              <a:lnSpc>
                <a:spcPct val="100000"/>
              </a:lnSpc>
              <a:spcBef>
                <a:spcPts val="0"/>
              </a:spcBef>
              <a:spcAft>
                <a:spcPts val="600"/>
              </a:spcAft>
              <a:buClr>
                <a:srgbClr val="000000"/>
              </a:buClr>
              <a:buFont typeface="Arial"/>
            </a:pPr>
            <a:r>
              <a:rPr lang="en-GB" u="sng" dirty="0">
                <a:solidFill>
                  <a:schemeClr val="hlink"/>
                </a:solidFill>
                <a:latin typeface="Arial"/>
                <a:ea typeface="Arial"/>
                <a:cs typeface="Arial"/>
                <a:sym typeface="Arial"/>
                <a:hlinkClick r:id="rId8" action="ppaction://hlinksldjump"/>
              </a:rPr>
              <a:t>Doweled joint</a:t>
            </a:r>
            <a:endParaRPr lang="en-GB" u="sng" dirty="0">
              <a:solidFill>
                <a:schemeClr val="hlink"/>
              </a:solidFill>
              <a:latin typeface="Arial"/>
              <a:ea typeface="Arial"/>
              <a:cs typeface="Arial"/>
              <a:sym typeface="Arial"/>
              <a:hlinkClick r:id="rId9"/>
            </a:endParaRPr>
          </a:p>
          <a:p>
            <a:pPr marL="457200" lvl="0" indent="-228600" rtl="0">
              <a:lnSpc>
                <a:spcPct val="100000"/>
              </a:lnSpc>
              <a:spcBef>
                <a:spcPts val="0"/>
              </a:spcBef>
              <a:spcAft>
                <a:spcPts val="600"/>
              </a:spcAft>
              <a:buClr>
                <a:srgbClr val="000000"/>
              </a:buClr>
              <a:buFont typeface="Arial"/>
            </a:pPr>
            <a:r>
              <a:rPr lang="en-GB" u="sng" dirty="0">
                <a:solidFill>
                  <a:schemeClr val="hlink"/>
                </a:solidFill>
                <a:latin typeface="Arial"/>
                <a:ea typeface="Arial"/>
                <a:cs typeface="Arial"/>
                <a:sym typeface="Arial"/>
                <a:hlinkClick r:id="rId10" action="ppaction://hlinksldjump"/>
              </a:rPr>
              <a:t>Lap joint</a:t>
            </a:r>
            <a:endParaRPr lang="en-GB" u="sng" dirty="0">
              <a:solidFill>
                <a:schemeClr val="hlink"/>
              </a:solidFill>
              <a:latin typeface="Arial"/>
              <a:ea typeface="Arial"/>
              <a:cs typeface="Arial"/>
              <a:sym typeface="Arial"/>
              <a:hlinkClick r:id="rId11"/>
            </a:endParaRPr>
          </a:p>
          <a:p>
            <a:pPr lvl="0">
              <a:spcBef>
                <a:spcPts val="0"/>
              </a:spcBef>
              <a:buNone/>
            </a:pPr>
            <a:endParaRPr dirty="0"/>
          </a:p>
        </p:txBody>
      </p:sp>
      <p:sp>
        <p:nvSpPr>
          <p:cNvPr id="4" name="Shape 69"/>
          <p:cNvSpPr txBox="1"/>
          <p:nvPr/>
        </p:nvSpPr>
        <p:spPr>
          <a:xfrm>
            <a:off x="6362166" y="310048"/>
            <a:ext cx="2433000" cy="329700"/>
          </a:xfrm>
          <a:prstGeom prst="rect">
            <a:avLst/>
          </a:prstGeom>
          <a:noFill/>
          <a:ln>
            <a:noFill/>
          </a:ln>
        </p:spPr>
        <p:txBody>
          <a:bodyPr lIns="91425" tIns="91425" rIns="91425" bIns="91425" anchor="t" anchorCtr="0">
            <a:noAutofit/>
          </a:bodyPr>
          <a:lstStyle/>
          <a:p>
            <a:pPr lvl="0">
              <a:spcBef>
                <a:spcPts val="0"/>
              </a:spcBef>
              <a:buNone/>
            </a:pPr>
            <a:r>
              <a:rPr lang="en-GB" dirty="0"/>
              <a:t>Soham Sud - 7.5</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Shape 102"/>
          <p:cNvSpPr txBox="1">
            <a:spLocks noGrp="1"/>
          </p:cNvSpPr>
          <p:nvPr>
            <p:ph type="title"/>
          </p:nvPr>
        </p:nvSpPr>
        <p:spPr>
          <a:xfrm>
            <a:off x="311700" y="445025"/>
            <a:ext cx="8520600" cy="707400"/>
          </a:xfrm>
          <a:prstGeom prst="rect">
            <a:avLst/>
          </a:prstGeom>
        </p:spPr>
        <p:txBody>
          <a:bodyPr lIns="91425" tIns="91425" rIns="91425" bIns="91425" anchor="t" anchorCtr="0">
            <a:noAutofit/>
          </a:bodyPr>
          <a:lstStyle/>
          <a:p>
            <a:pPr lvl="0">
              <a:spcBef>
                <a:spcPts val="0"/>
              </a:spcBef>
              <a:buNone/>
            </a:pPr>
            <a:endParaRPr/>
          </a:p>
        </p:txBody>
      </p:sp>
      <p:sp>
        <p:nvSpPr>
          <p:cNvPr id="103" name="Shape 103"/>
          <p:cNvSpPr txBox="1">
            <a:spLocks noGrp="1"/>
          </p:cNvSpPr>
          <p:nvPr>
            <p:ph type="body" idx="1"/>
          </p:nvPr>
        </p:nvSpPr>
        <p:spPr>
          <a:xfrm>
            <a:off x="311700" y="1266325"/>
            <a:ext cx="8520600" cy="3302700"/>
          </a:xfrm>
          <a:prstGeom prst="rect">
            <a:avLst/>
          </a:prstGeom>
        </p:spPr>
        <p:txBody>
          <a:bodyPr lIns="91425" tIns="91425" rIns="91425" bIns="91425" anchor="t" anchorCtr="0">
            <a:noAutofit/>
          </a:bodyPr>
          <a:lstStyle/>
          <a:p>
            <a:pPr lvl="0">
              <a:spcBef>
                <a:spcPts val="0"/>
              </a:spcBef>
              <a:buNone/>
            </a:pPr>
            <a:endParaRPr/>
          </a:p>
        </p:txBody>
      </p:sp>
      <p:pic>
        <p:nvPicPr>
          <p:cNvPr id="2" name="9InbpvBFt3s"/>
          <p:cNvPicPr>
            <a:picLocks noRot="1" noChangeAspect="1"/>
          </p:cNvPicPr>
          <p:nvPr>
            <a:videoFile r:link="rId1"/>
          </p:nvPr>
        </p:nvPicPr>
        <p:blipFill>
          <a:blip r:embed="rId4"/>
          <a:stretch>
            <a:fillRect/>
          </a:stretch>
        </p:blipFill>
        <p:spPr>
          <a:xfrm>
            <a:off x="0" y="0"/>
            <a:ext cx="9144000" cy="5143500"/>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Shape 109"/>
          <p:cNvSpPr txBox="1">
            <a:spLocks noGrp="1"/>
          </p:cNvSpPr>
          <p:nvPr>
            <p:ph type="title"/>
          </p:nvPr>
        </p:nvSpPr>
        <p:spPr>
          <a:xfrm>
            <a:off x="311700" y="445025"/>
            <a:ext cx="8520600" cy="707400"/>
          </a:xfrm>
          <a:prstGeom prst="rect">
            <a:avLst/>
          </a:prstGeom>
        </p:spPr>
        <p:txBody>
          <a:bodyPr lIns="91425" tIns="91425" rIns="91425" bIns="91425" anchor="t" anchorCtr="0">
            <a:noAutofit/>
          </a:bodyPr>
          <a:lstStyle/>
          <a:p>
            <a:pPr lvl="0">
              <a:spcBef>
                <a:spcPts val="0"/>
              </a:spcBef>
              <a:buNone/>
            </a:pPr>
            <a:r>
              <a:rPr lang="en-GB" u="sng" dirty="0"/>
              <a:t>Butt Joint</a:t>
            </a:r>
          </a:p>
        </p:txBody>
      </p:sp>
      <p:sp>
        <p:nvSpPr>
          <p:cNvPr id="110" name="Shape 110"/>
          <p:cNvSpPr txBox="1">
            <a:spLocks noGrp="1"/>
          </p:cNvSpPr>
          <p:nvPr>
            <p:ph type="body" idx="1"/>
          </p:nvPr>
        </p:nvSpPr>
        <p:spPr>
          <a:xfrm>
            <a:off x="266775" y="1266325"/>
            <a:ext cx="2338200" cy="1817700"/>
          </a:xfrm>
          <a:prstGeom prst="rect">
            <a:avLst/>
          </a:prstGeom>
        </p:spPr>
        <p:txBody>
          <a:bodyPr lIns="91425" tIns="91425" rIns="91425" bIns="91425" anchor="t" anchorCtr="0">
            <a:noAutofit/>
          </a:bodyPr>
          <a:lstStyle/>
          <a:p>
            <a:pPr lvl="0" rtl="0">
              <a:lnSpc>
                <a:spcPct val="100000"/>
              </a:lnSpc>
              <a:spcBef>
                <a:spcPts val="0"/>
              </a:spcBef>
              <a:spcAft>
                <a:spcPts val="0"/>
              </a:spcAft>
              <a:buNone/>
            </a:pPr>
            <a:r>
              <a:rPr lang="en-GB" sz="1300" b="1" u="sng" dirty="0">
                <a:solidFill>
                  <a:srgbClr val="000000"/>
                </a:solidFill>
                <a:latin typeface="Arial"/>
                <a:ea typeface="Arial"/>
                <a:cs typeface="Arial"/>
                <a:sym typeface="Arial"/>
              </a:rPr>
              <a:t>Butt Joint</a:t>
            </a:r>
          </a:p>
          <a:p>
            <a:pPr lvl="0" rtl="0">
              <a:lnSpc>
                <a:spcPct val="100000"/>
              </a:lnSpc>
              <a:spcBef>
                <a:spcPts val="0"/>
              </a:spcBef>
              <a:spcAft>
                <a:spcPts val="0"/>
              </a:spcAft>
              <a:buNone/>
            </a:pPr>
            <a:r>
              <a:rPr lang="en-GB" sz="1300" dirty="0">
                <a:solidFill>
                  <a:srgbClr val="000000"/>
                </a:solidFill>
                <a:latin typeface="Arial"/>
                <a:ea typeface="Arial"/>
                <a:cs typeface="Arial"/>
                <a:sym typeface="Arial"/>
              </a:rPr>
              <a:t>A butt joint is nothing more than when one piece of wood butts into another (most often at a right angle, or square to the other board) and is fastened using mechanical fasteners.</a:t>
            </a:r>
          </a:p>
          <a:p>
            <a:pPr lvl="0">
              <a:spcBef>
                <a:spcPts val="0"/>
              </a:spcBef>
              <a:buNone/>
            </a:pPr>
            <a:endParaRPr dirty="0"/>
          </a:p>
        </p:txBody>
      </p:sp>
      <p:sp>
        <p:nvSpPr>
          <p:cNvPr id="112" name="Shape 112">
            <a:hlinkClick r:id="rId4" action="ppaction://hlinksldjump"/>
          </p:cNvPr>
          <p:cNvSpPr/>
          <p:nvPr/>
        </p:nvSpPr>
        <p:spPr>
          <a:xfrm>
            <a:off x="416175" y="3756250"/>
            <a:ext cx="1557900" cy="811200"/>
          </a:xfrm>
          <a:prstGeom prst="cube">
            <a:avLst>
              <a:gd name="adj" fmla="val 25000"/>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13" name="Shape 113"/>
          <p:cNvSpPr txBox="1"/>
          <p:nvPr/>
        </p:nvSpPr>
        <p:spPr>
          <a:xfrm>
            <a:off x="426850" y="3969675"/>
            <a:ext cx="1344600" cy="597600"/>
          </a:xfrm>
          <a:prstGeom prst="rect">
            <a:avLst/>
          </a:prstGeom>
          <a:noFill/>
          <a:ln>
            <a:noFill/>
          </a:ln>
        </p:spPr>
        <p:txBody>
          <a:bodyPr lIns="91425" tIns="91425" rIns="91425" bIns="91425" anchor="t" anchorCtr="0">
            <a:noAutofit/>
          </a:bodyPr>
          <a:lstStyle/>
          <a:p>
            <a:pPr lvl="0">
              <a:spcBef>
                <a:spcPts val="0"/>
              </a:spcBef>
              <a:buNone/>
            </a:pPr>
            <a:r>
              <a:rPr lang="en-GB" dirty="0">
                <a:hlinkClick r:id="rId4" action="ppaction://hlinksldjump"/>
              </a:rPr>
              <a:t>Joints Slide</a:t>
            </a:r>
            <a:endParaRPr lang="en-GB" dirty="0"/>
          </a:p>
        </p:txBody>
      </p:sp>
      <p:pic>
        <p:nvPicPr>
          <p:cNvPr id="2" name="jxvOepMFtbA"/>
          <p:cNvPicPr>
            <a:picLocks noRot="1" noChangeAspect="1"/>
          </p:cNvPicPr>
          <p:nvPr>
            <a:videoFile r:link="rId1"/>
          </p:nvPr>
        </p:nvPicPr>
        <p:blipFill>
          <a:blip r:embed="rId5"/>
          <a:stretch>
            <a:fillRect/>
          </a:stretch>
        </p:blipFill>
        <p:spPr>
          <a:xfrm>
            <a:off x="2789434" y="0"/>
            <a:ext cx="6356279" cy="5143500"/>
          </a:xfrm>
          <a:prstGeom prst="rect">
            <a:avLst/>
          </a:prstGeom>
        </p:spPr>
      </p:pic>
      <p:sp>
        <p:nvSpPr>
          <p:cNvPr id="3" name="Rectangle 2"/>
          <p:cNvSpPr/>
          <p:nvPr/>
        </p:nvSpPr>
        <p:spPr>
          <a:xfrm>
            <a:off x="566045" y="234187"/>
            <a:ext cx="1527982" cy="307777"/>
          </a:xfrm>
          <a:prstGeom prst="rect">
            <a:avLst/>
          </a:prstGeom>
        </p:spPr>
        <p:txBody>
          <a:bodyPr wrap="none">
            <a:spAutoFit/>
          </a:bodyPr>
          <a:lstStyle/>
          <a:p>
            <a:pPr lvl="0"/>
            <a:r>
              <a:rPr lang="en-GB" dirty="0"/>
              <a:t>Soham Sud - 7.5</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Shape 118"/>
          <p:cNvSpPr txBox="1">
            <a:spLocks noGrp="1"/>
          </p:cNvSpPr>
          <p:nvPr>
            <p:ph type="title"/>
          </p:nvPr>
        </p:nvSpPr>
        <p:spPr>
          <a:xfrm>
            <a:off x="311700" y="445025"/>
            <a:ext cx="8520600" cy="707400"/>
          </a:xfrm>
          <a:prstGeom prst="rect">
            <a:avLst/>
          </a:prstGeom>
        </p:spPr>
        <p:txBody>
          <a:bodyPr lIns="91425" tIns="91425" rIns="91425" bIns="91425" anchor="t" anchorCtr="0">
            <a:noAutofit/>
          </a:bodyPr>
          <a:lstStyle/>
          <a:p>
            <a:pPr lvl="0">
              <a:spcBef>
                <a:spcPts val="0"/>
              </a:spcBef>
              <a:buNone/>
            </a:pPr>
            <a:r>
              <a:rPr lang="en-GB" u="sng" dirty="0"/>
              <a:t>Dovetail joint</a:t>
            </a:r>
          </a:p>
        </p:txBody>
      </p:sp>
      <p:sp>
        <p:nvSpPr>
          <p:cNvPr id="119" name="Shape 119"/>
          <p:cNvSpPr txBox="1">
            <a:spLocks noGrp="1"/>
          </p:cNvSpPr>
          <p:nvPr>
            <p:ph type="body" idx="1"/>
          </p:nvPr>
        </p:nvSpPr>
        <p:spPr>
          <a:xfrm>
            <a:off x="311700" y="1266325"/>
            <a:ext cx="2334600" cy="3302700"/>
          </a:xfrm>
          <a:prstGeom prst="rect">
            <a:avLst/>
          </a:prstGeom>
        </p:spPr>
        <p:txBody>
          <a:bodyPr lIns="91425" tIns="91425" rIns="91425" bIns="91425" anchor="t" anchorCtr="0">
            <a:noAutofit/>
          </a:bodyPr>
          <a:lstStyle/>
          <a:p>
            <a:pPr lvl="0" rtl="0">
              <a:lnSpc>
                <a:spcPct val="100000"/>
              </a:lnSpc>
              <a:spcBef>
                <a:spcPts val="0"/>
              </a:spcBef>
              <a:spcAft>
                <a:spcPts val="0"/>
              </a:spcAft>
              <a:buNone/>
            </a:pPr>
            <a:r>
              <a:rPr lang="en-GB" sz="1300" b="1" u="sng" dirty="0">
                <a:solidFill>
                  <a:srgbClr val="000000"/>
                </a:solidFill>
                <a:latin typeface="Arial"/>
                <a:ea typeface="Arial"/>
                <a:cs typeface="Arial"/>
                <a:sym typeface="Arial"/>
              </a:rPr>
              <a:t>Dove tail Joints</a:t>
            </a:r>
          </a:p>
          <a:p>
            <a:pPr lvl="0" rtl="0">
              <a:lnSpc>
                <a:spcPct val="100000"/>
              </a:lnSpc>
              <a:spcBef>
                <a:spcPts val="0"/>
              </a:spcBef>
              <a:spcAft>
                <a:spcPts val="0"/>
              </a:spcAft>
              <a:buNone/>
            </a:pPr>
            <a:r>
              <a:rPr lang="en-GB" sz="1300" dirty="0">
                <a:solidFill>
                  <a:srgbClr val="000000"/>
                </a:solidFill>
                <a:latin typeface="Arial"/>
                <a:ea typeface="Arial"/>
                <a:cs typeface="Arial"/>
                <a:sym typeface="Arial"/>
              </a:rPr>
              <a:t>Dovetail joints are commonly used to build boxes, drawers, and cabinets. The shape of the "tails and pins" in the joint make it nearly impossible to break. Glue is used to strengthen the joint but no screws or fasteners are necessary.</a:t>
            </a:r>
          </a:p>
          <a:p>
            <a:pPr lvl="0" rtl="0">
              <a:lnSpc>
                <a:spcPct val="100000"/>
              </a:lnSpc>
              <a:spcBef>
                <a:spcPts val="0"/>
              </a:spcBef>
              <a:spcAft>
                <a:spcPts val="0"/>
              </a:spcAft>
              <a:buNone/>
            </a:pPr>
            <a:endParaRPr sz="1300" dirty="0">
              <a:solidFill>
                <a:srgbClr val="000000"/>
              </a:solidFill>
              <a:latin typeface="Arial"/>
              <a:ea typeface="Arial"/>
              <a:cs typeface="Arial"/>
              <a:sym typeface="Arial"/>
            </a:endParaRPr>
          </a:p>
          <a:p>
            <a:pPr lvl="0">
              <a:spcBef>
                <a:spcPts val="0"/>
              </a:spcBef>
              <a:buNone/>
            </a:pPr>
            <a:endParaRPr dirty="0"/>
          </a:p>
        </p:txBody>
      </p:sp>
      <p:sp>
        <p:nvSpPr>
          <p:cNvPr id="121" name="Shape 121">
            <a:hlinkClick r:id="rId4" action="ppaction://hlinksldjump"/>
          </p:cNvPr>
          <p:cNvSpPr/>
          <p:nvPr/>
        </p:nvSpPr>
        <p:spPr>
          <a:xfrm>
            <a:off x="416175" y="3756250"/>
            <a:ext cx="1557900" cy="811200"/>
          </a:xfrm>
          <a:prstGeom prst="cube">
            <a:avLst>
              <a:gd name="adj" fmla="val 25000"/>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22" name="Shape 122"/>
          <p:cNvSpPr txBox="1"/>
          <p:nvPr/>
        </p:nvSpPr>
        <p:spPr>
          <a:xfrm>
            <a:off x="426850" y="3969675"/>
            <a:ext cx="1344600" cy="597600"/>
          </a:xfrm>
          <a:prstGeom prst="rect">
            <a:avLst/>
          </a:prstGeom>
          <a:noFill/>
          <a:ln>
            <a:noFill/>
          </a:ln>
        </p:spPr>
        <p:txBody>
          <a:bodyPr lIns="91425" tIns="91425" rIns="91425" bIns="91425" anchor="t" anchorCtr="0">
            <a:noAutofit/>
          </a:bodyPr>
          <a:lstStyle/>
          <a:p>
            <a:pPr lvl="0" rtl="0">
              <a:spcBef>
                <a:spcPts val="0"/>
              </a:spcBef>
              <a:buNone/>
            </a:pPr>
            <a:r>
              <a:rPr lang="en-GB" dirty="0">
                <a:hlinkClick r:id="rId4" action="ppaction://hlinksldjump"/>
              </a:rPr>
              <a:t>Joints Slide</a:t>
            </a:r>
            <a:endParaRPr lang="en-GB" dirty="0"/>
          </a:p>
        </p:txBody>
      </p:sp>
      <p:pic>
        <p:nvPicPr>
          <p:cNvPr id="2" name="Ia5p-tv8c1E"/>
          <p:cNvPicPr>
            <a:picLocks noRot="1" noChangeAspect="1"/>
          </p:cNvPicPr>
          <p:nvPr>
            <a:videoFile r:link="rId1"/>
          </p:nvPr>
        </p:nvPicPr>
        <p:blipFill>
          <a:blip r:embed="rId5"/>
          <a:stretch>
            <a:fillRect/>
          </a:stretch>
        </p:blipFill>
        <p:spPr>
          <a:xfrm>
            <a:off x="2738063" y="0"/>
            <a:ext cx="6392809" cy="5143500"/>
          </a:xfrm>
          <a:prstGeom prst="rect">
            <a:avLst/>
          </a:prstGeom>
        </p:spPr>
      </p:pic>
      <p:sp>
        <p:nvSpPr>
          <p:cNvPr id="3" name="Rectangle 2"/>
          <p:cNvSpPr/>
          <p:nvPr/>
        </p:nvSpPr>
        <p:spPr>
          <a:xfrm>
            <a:off x="715009" y="184424"/>
            <a:ext cx="1527982" cy="307777"/>
          </a:xfrm>
          <a:prstGeom prst="rect">
            <a:avLst/>
          </a:prstGeom>
        </p:spPr>
        <p:txBody>
          <a:bodyPr wrap="none">
            <a:spAutoFit/>
          </a:bodyPr>
          <a:lstStyle/>
          <a:p>
            <a:pPr lvl="0"/>
            <a:r>
              <a:rPr lang="en-GB" dirty="0"/>
              <a:t>Soham Sud - 7.5</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Shape 127"/>
          <p:cNvSpPr txBox="1">
            <a:spLocks noGrp="1"/>
          </p:cNvSpPr>
          <p:nvPr>
            <p:ph type="title"/>
          </p:nvPr>
        </p:nvSpPr>
        <p:spPr>
          <a:xfrm>
            <a:off x="311700" y="445025"/>
            <a:ext cx="8520600" cy="707400"/>
          </a:xfrm>
          <a:prstGeom prst="rect">
            <a:avLst/>
          </a:prstGeom>
        </p:spPr>
        <p:txBody>
          <a:bodyPr lIns="91425" tIns="91425" rIns="91425" bIns="91425" anchor="t" anchorCtr="0">
            <a:noAutofit/>
          </a:bodyPr>
          <a:lstStyle/>
          <a:p>
            <a:pPr lvl="0">
              <a:spcBef>
                <a:spcPts val="0"/>
              </a:spcBef>
              <a:buNone/>
            </a:pPr>
            <a:r>
              <a:rPr lang="en-GB" u="sng" dirty="0"/>
              <a:t>Finger Joint</a:t>
            </a:r>
          </a:p>
        </p:txBody>
      </p:sp>
      <p:sp>
        <p:nvSpPr>
          <p:cNvPr id="128" name="Shape 128"/>
          <p:cNvSpPr txBox="1">
            <a:spLocks noGrp="1"/>
          </p:cNvSpPr>
          <p:nvPr>
            <p:ph type="body" idx="1"/>
          </p:nvPr>
        </p:nvSpPr>
        <p:spPr>
          <a:xfrm>
            <a:off x="202750" y="1266325"/>
            <a:ext cx="2761500" cy="3302700"/>
          </a:xfrm>
          <a:prstGeom prst="rect">
            <a:avLst/>
          </a:prstGeom>
        </p:spPr>
        <p:txBody>
          <a:bodyPr lIns="91425" tIns="91425" rIns="91425" bIns="91425" anchor="t" anchorCtr="0">
            <a:noAutofit/>
          </a:bodyPr>
          <a:lstStyle/>
          <a:p>
            <a:pPr lvl="0" rtl="0">
              <a:lnSpc>
                <a:spcPct val="100000"/>
              </a:lnSpc>
              <a:spcBef>
                <a:spcPts val="0"/>
              </a:spcBef>
              <a:spcAft>
                <a:spcPts val="0"/>
              </a:spcAft>
              <a:buNone/>
            </a:pPr>
            <a:r>
              <a:rPr lang="en-GB" sz="1300" b="1" u="sng">
                <a:solidFill>
                  <a:srgbClr val="000000"/>
                </a:solidFill>
                <a:latin typeface="Arial"/>
                <a:ea typeface="Arial"/>
                <a:cs typeface="Arial"/>
                <a:sym typeface="Arial"/>
              </a:rPr>
              <a:t>Finger Joint</a:t>
            </a:r>
          </a:p>
          <a:p>
            <a:pPr lvl="0" rtl="0">
              <a:lnSpc>
                <a:spcPct val="100000"/>
              </a:lnSpc>
              <a:spcBef>
                <a:spcPts val="0"/>
              </a:spcBef>
              <a:spcAft>
                <a:spcPts val="0"/>
              </a:spcAft>
              <a:buNone/>
            </a:pPr>
            <a:r>
              <a:rPr lang="en-GB" sz="1300">
                <a:solidFill>
                  <a:srgbClr val="000000"/>
                </a:solidFill>
                <a:latin typeface="Arial"/>
                <a:ea typeface="Arial"/>
                <a:cs typeface="Arial"/>
                <a:sym typeface="Arial"/>
              </a:rPr>
              <a:t>A finger joint, also known as a comb or box joint, is a woodworking joint made by cutting a set of complementary rectangular cuts in two pieces of wood, which are then glued. To visualize a finger joint simply interlock the fingers of your hands at a ninety degree angle; hence the name "finger joint."</a:t>
            </a:r>
          </a:p>
          <a:p>
            <a:pPr lvl="0">
              <a:spcBef>
                <a:spcPts val="0"/>
              </a:spcBef>
              <a:buNone/>
            </a:pPr>
            <a:endParaRPr/>
          </a:p>
        </p:txBody>
      </p:sp>
      <p:sp>
        <p:nvSpPr>
          <p:cNvPr id="130" name="Shape 130">
            <a:hlinkClick r:id="rId4" action="ppaction://hlinksldjump"/>
          </p:cNvPr>
          <p:cNvSpPr/>
          <p:nvPr/>
        </p:nvSpPr>
        <p:spPr>
          <a:xfrm>
            <a:off x="416175" y="3756250"/>
            <a:ext cx="1557900" cy="811200"/>
          </a:xfrm>
          <a:prstGeom prst="cube">
            <a:avLst>
              <a:gd name="adj" fmla="val 25000"/>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31" name="Shape 131"/>
          <p:cNvSpPr txBox="1"/>
          <p:nvPr/>
        </p:nvSpPr>
        <p:spPr>
          <a:xfrm>
            <a:off x="426850" y="3969675"/>
            <a:ext cx="1344600" cy="597600"/>
          </a:xfrm>
          <a:prstGeom prst="rect">
            <a:avLst/>
          </a:prstGeom>
          <a:noFill/>
          <a:ln>
            <a:noFill/>
          </a:ln>
        </p:spPr>
        <p:txBody>
          <a:bodyPr lIns="91425" tIns="91425" rIns="91425" bIns="91425" anchor="t" anchorCtr="0">
            <a:noAutofit/>
          </a:bodyPr>
          <a:lstStyle/>
          <a:p>
            <a:pPr lvl="0" rtl="0">
              <a:spcBef>
                <a:spcPts val="0"/>
              </a:spcBef>
              <a:buNone/>
            </a:pPr>
            <a:r>
              <a:rPr lang="en-GB" dirty="0">
                <a:hlinkClick r:id="rId4" action="ppaction://hlinksldjump"/>
              </a:rPr>
              <a:t>Joints Slide</a:t>
            </a:r>
            <a:endParaRPr lang="en-GB" dirty="0"/>
          </a:p>
        </p:txBody>
      </p:sp>
      <p:pic>
        <p:nvPicPr>
          <p:cNvPr id="2" name="1eHBwRjwLOY"/>
          <p:cNvPicPr>
            <a:picLocks noRot="1" noChangeAspect="1"/>
          </p:cNvPicPr>
          <p:nvPr>
            <a:videoFile r:link="rId1"/>
          </p:nvPr>
        </p:nvPicPr>
        <p:blipFill>
          <a:blip r:embed="rId5"/>
          <a:stretch>
            <a:fillRect/>
          </a:stretch>
        </p:blipFill>
        <p:spPr>
          <a:xfrm>
            <a:off x="3066836" y="0"/>
            <a:ext cx="6082300" cy="5143500"/>
          </a:xfrm>
          <a:prstGeom prst="rect">
            <a:avLst/>
          </a:prstGeom>
        </p:spPr>
      </p:pic>
      <p:sp>
        <p:nvSpPr>
          <p:cNvPr id="8" name="Rectangle 7"/>
          <p:cNvSpPr/>
          <p:nvPr/>
        </p:nvSpPr>
        <p:spPr>
          <a:xfrm>
            <a:off x="715009" y="184424"/>
            <a:ext cx="1527982" cy="307777"/>
          </a:xfrm>
          <a:prstGeom prst="rect">
            <a:avLst/>
          </a:prstGeom>
        </p:spPr>
        <p:txBody>
          <a:bodyPr wrap="none">
            <a:spAutoFit/>
          </a:bodyPr>
          <a:lstStyle/>
          <a:p>
            <a:pPr lvl="0"/>
            <a:r>
              <a:rPr lang="en-GB" dirty="0"/>
              <a:t>Soham Sud - 7.5</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Shape 136"/>
          <p:cNvSpPr txBox="1">
            <a:spLocks noGrp="1"/>
          </p:cNvSpPr>
          <p:nvPr>
            <p:ph type="title"/>
          </p:nvPr>
        </p:nvSpPr>
        <p:spPr>
          <a:xfrm>
            <a:off x="311700" y="445025"/>
            <a:ext cx="8520600" cy="707400"/>
          </a:xfrm>
          <a:prstGeom prst="rect">
            <a:avLst/>
          </a:prstGeom>
        </p:spPr>
        <p:txBody>
          <a:bodyPr lIns="91425" tIns="91425" rIns="91425" bIns="91425" anchor="t" anchorCtr="0">
            <a:noAutofit/>
          </a:bodyPr>
          <a:lstStyle/>
          <a:p>
            <a:pPr lvl="0">
              <a:spcBef>
                <a:spcPts val="0"/>
              </a:spcBef>
              <a:buNone/>
            </a:pPr>
            <a:r>
              <a:rPr lang="en-GB" u="sng" dirty="0"/>
              <a:t>Doweled Joint</a:t>
            </a:r>
          </a:p>
        </p:txBody>
      </p:sp>
      <p:sp>
        <p:nvSpPr>
          <p:cNvPr id="137" name="Shape 137"/>
          <p:cNvSpPr txBox="1">
            <a:spLocks noGrp="1"/>
          </p:cNvSpPr>
          <p:nvPr>
            <p:ph type="body" idx="1"/>
          </p:nvPr>
        </p:nvSpPr>
        <p:spPr>
          <a:xfrm>
            <a:off x="311700" y="1264750"/>
            <a:ext cx="2462700" cy="3302700"/>
          </a:xfrm>
          <a:prstGeom prst="rect">
            <a:avLst/>
          </a:prstGeom>
        </p:spPr>
        <p:txBody>
          <a:bodyPr lIns="91425" tIns="91425" rIns="91425" bIns="91425" anchor="t" anchorCtr="0">
            <a:noAutofit/>
          </a:bodyPr>
          <a:lstStyle/>
          <a:p>
            <a:pPr lvl="0" rtl="0">
              <a:lnSpc>
                <a:spcPct val="100000"/>
              </a:lnSpc>
              <a:spcBef>
                <a:spcPts val="0"/>
              </a:spcBef>
              <a:spcAft>
                <a:spcPts val="0"/>
              </a:spcAft>
              <a:buNone/>
            </a:pPr>
            <a:r>
              <a:rPr lang="en-GB" sz="1300" b="1" u="sng">
                <a:solidFill>
                  <a:srgbClr val="000000"/>
                </a:solidFill>
                <a:latin typeface="Arial"/>
                <a:ea typeface="Arial"/>
                <a:cs typeface="Arial"/>
                <a:sym typeface="Arial"/>
              </a:rPr>
              <a:t>Dowled Joint</a:t>
            </a:r>
          </a:p>
          <a:p>
            <a:pPr lvl="0" rtl="0">
              <a:lnSpc>
                <a:spcPct val="100000"/>
              </a:lnSpc>
              <a:spcBef>
                <a:spcPts val="0"/>
              </a:spcBef>
              <a:spcAft>
                <a:spcPts val="0"/>
              </a:spcAft>
              <a:buNone/>
            </a:pPr>
            <a:r>
              <a:rPr lang="en-GB" sz="1300">
                <a:solidFill>
                  <a:srgbClr val="000000"/>
                </a:solidFill>
                <a:latin typeface="Arial"/>
                <a:ea typeface="Arial"/>
                <a:cs typeface="Arial"/>
                <a:sym typeface="Arial"/>
              </a:rPr>
              <a:t>This type of joint is secured with an adhesive and a small piece of dowel. Construction also requires nothing more than a drill and some accurate markings.</a:t>
            </a:r>
          </a:p>
        </p:txBody>
      </p:sp>
      <p:sp>
        <p:nvSpPr>
          <p:cNvPr id="138" name="Shape 138">
            <a:hlinkClick r:id="rId4" action="ppaction://hlinksldjump"/>
          </p:cNvPr>
          <p:cNvSpPr/>
          <p:nvPr/>
        </p:nvSpPr>
        <p:spPr>
          <a:xfrm>
            <a:off x="416175" y="3756250"/>
            <a:ext cx="1557900" cy="811200"/>
          </a:xfrm>
          <a:prstGeom prst="cube">
            <a:avLst>
              <a:gd name="adj" fmla="val 25000"/>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39" name="Shape 139"/>
          <p:cNvSpPr txBox="1"/>
          <p:nvPr/>
        </p:nvSpPr>
        <p:spPr>
          <a:xfrm>
            <a:off x="426850" y="3969675"/>
            <a:ext cx="1344600" cy="597600"/>
          </a:xfrm>
          <a:prstGeom prst="rect">
            <a:avLst/>
          </a:prstGeom>
          <a:noFill/>
          <a:ln>
            <a:noFill/>
          </a:ln>
        </p:spPr>
        <p:txBody>
          <a:bodyPr lIns="91425" tIns="91425" rIns="91425" bIns="91425" anchor="t" anchorCtr="0">
            <a:noAutofit/>
          </a:bodyPr>
          <a:lstStyle/>
          <a:p>
            <a:pPr lvl="0" rtl="0">
              <a:spcBef>
                <a:spcPts val="0"/>
              </a:spcBef>
              <a:buNone/>
            </a:pPr>
            <a:r>
              <a:rPr lang="en-GB" dirty="0">
                <a:hlinkClick r:id="rId4" action="ppaction://hlinksldjump"/>
              </a:rPr>
              <a:t>Joints Slide</a:t>
            </a:r>
            <a:endParaRPr lang="en-GB" dirty="0"/>
          </a:p>
        </p:txBody>
      </p:sp>
      <p:pic>
        <p:nvPicPr>
          <p:cNvPr id="2" name="9kygTtwwplU"/>
          <p:cNvPicPr>
            <a:picLocks noRot="1" noChangeAspect="1"/>
          </p:cNvPicPr>
          <p:nvPr>
            <a:videoFile r:link="rId1"/>
          </p:nvPr>
        </p:nvPicPr>
        <p:blipFill>
          <a:blip r:embed="rId5"/>
          <a:stretch>
            <a:fillRect/>
          </a:stretch>
        </p:blipFill>
        <p:spPr>
          <a:xfrm>
            <a:off x="2871627" y="0"/>
            <a:ext cx="6283218" cy="5143500"/>
          </a:xfrm>
          <a:prstGeom prst="rect">
            <a:avLst/>
          </a:prstGeom>
        </p:spPr>
      </p:pic>
      <p:sp>
        <p:nvSpPr>
          <p:cNvPr id="8" name="Rectangle 7"/>
          <p:cNvSpPr/>
          <p:nvPr/>
        </p:nvSpPr>
        <p:spPr>
          <a:xfrm>
            <a:off x="715009" y="184424"/>
            <a:ext cx="1527982" cy="307777"/>
          </a:xfrm>
          <a:prstGeom prst="rect">
            <a:avLst/>
          </a:prstGeom>
        </p:spPr>
        <p:txBody>
          <a:bodyPr wrap="none">
            <a:spAutoFit/>
          </a:bodyPr>
          <a:lstStyle/>
          <a:p>
            <a:pPr lvl="0"/>
            <a:r>
              <a:rPr lang="en-GB" dirty="0"/>
              <a:t>Soham Sud - 7.5</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Shape 145"/>
          <p:cNvSpPr txBox="1">
            <a:spLocks noGrp="1"/>
          </p:cNvSpPr>
          <p:nvPr>
            <p:ph type="title"/>
          </p:nvPr>
        </p:nvSpPr>
        <p:spPr>
          <a:xfrm>
            <a:off x="311700" y="445025"/>
            <a:ext cx="8520600" cy="707400"/>
          </a:xfrm>
          <a:prstGeom prst="rect">
            <a:avLst/>
          </a:prstGeom>
        </p:spPr>
        <p:txBody>
          <a:bodyPr lIns="91425" tIns="91425" rIns="91425" bIns="91425" anchor="t" anchorCtr="0">
            <a:noAutofit/>
          </a:bodyPr>
          <a:lstStyle/>
          <a:p>
            <a:pPr lvl="0">
              <a:spcBef>
                <a:spcPts val="0"/>
              </a:spcBef>
              <a:buNone/>
            </a:pPr>
            <a:r>
              <a:rPr lang="en-GB" u="sng" dirty="0" smtClean="0"/>
              <a:t>Lap Joint</a:t>
            </a:r>
            <a:endParaRPr lang="en-GB" u="sng" dirty="0"/>
          </a:p>
        </p:txBody>
      </p:sp>
      <p:sp>
        <p:nvSpPr>
          <p:cNvPr id="146" name="Shape 146"/>
          <p:cNvSpPr txBox="1">
            <a:spLocks noGrp="1"/>
          </p:cNvSpPr>
          <p:nvPr>
            <p:ph type="body" idx="1"/>
          </p:nvPr>
        </p:nvSpPr>
        <p:spPr>
          <a:xfrm>
            <a:off x="311700" y="1266325"/>
            <a:ext cx="2409300" cy="3302700"/>
          </a:xfrm>
          <a:prstGeom prst="rect">
            <a:avLst/>
          </a:prstGeom>
        </p:spPr>
        <p:txBody>
          <a:bodyPr lIns="91425" tIns="91425" rIns="91425" bIns="91425" anchor="t" anchorCtr="0">
            <a:noAutofit/>
          </a:bodyPr>
          <a:lstStyle/>
          <a:p>
            <a:pPr lvl="0" rtl="0">
              <a:lnSpc>
                <a:spcPct val="100000"/>
              </a:lnSpc>
              <a:spcBef>
                <a:spcPts val="0"/>
              </a:spcBef>
              <a:spcAft>
                <a:spcPts val="0"/>
              </a:spcAft>
              <a:buNone/>
            </a:pPr>
            <a:r>
              <a:rPr lang="en-GB" sz="1300" b="1" u="sng">
                <a:solidFill>
                  <a:srgbClr val="000000"/>
                </a:solidFill>
                <a:latin typeface="Arial"/>
                <a:ea typeface="Arial"/>
                <a:cs typeface="Arial"/>
                <a:sym typeface="Arial"/>
              </a:rPr>
              <a:t>Lap Joint</a:t>
            </a:r>
          </a:p>
          <a:p>
            <a:pPr lvl="0" rtl="0">
              <a:lnSpc>
                <a:spcPct val="100000"/>
              </a:lnSpc>
              <a:spcBef>
                <a:spcPts val="0"/>
              </a:spcBef>
              <a:spcAft>
                <a:spcPts val="0"/>
              </a:spcAft>
              <a:buNone/>
            </a:pPr>
            <a:r>
              <a:rPr lang="en-GB" sz="1300">
                <a:solidFill>
                  <a:srgbClr val="000000"/>
                </a:solidFill>
                <a:latin typeface="Arial"/>
                <a:ea typeface="Arial"/>
                <a:cs typeface="Arial"/>
                <a:sym typeface="Arial"/>
              </a:rPr>
              <a:t>A lap joint is just two mating notches, one of the simplest joints there is. But if you apply glue and clamp the surfaces together very tightly, it is also very strong.</a:t>
            </a:r>
          </a:p>
          <a:p>
            <a:pPr lvl="0">
              <a:spcBef>
                <a:spcPts val="0"/>
              </a:spcBef>
              <a:buNone/>
            </a:pPr>
            <a:endParaRPr/>
          </a:p>
        </p:txBody>
      </p:sp>
      <p:sp>
        <p:nvSpPr>
          <p:cNvPr id="148" name="Shape 148">
            <a:hlinkClick r:id="rId4" action="ppaction://hlinksldjump"/>
          </p:cNvPr>
          <p:cNvSpPr/>
          <p:nvPr/>
        </p:nvSpPr>
        <p:spPr>
          <a:xfrm>
            <a:off x="416175" y="3756250"/>
            <a:ext cx="1557900" cy="811200"/>
          </a:xfrm>
          <a:prstGeom prst="cube">
            <a:avLst>
              <a:gd name="adj" fmla="val 25000"/>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49" name="Shape 149"/>
          <p:cNvSpPr txBox="1"/>
          <p:nvPr/>
        </p:nvSpPr>
        <p:spPr>
          <a:xfrm>
            <a:off x="426850" y="3969675"/>
            <a:ext cx="1344600" cy="597600"/>
          </a:xfrm>
          <a:prstGeom prst="rect">
            <a:avLst/>
          </a:prstGeom>
          <a:noFill/>
          <a:ln>
            <a:noFill/>
          </a:ln>
        </p:spPr>
        <p:txBody>
          <a:bodyPr lIns="91425" tIns="91425" rIns="91425" bIns="91425" anchor="t" anchorCtr="0">
            <a:noAutofit/>
          </a:bodyPr>
          <a:lstStyle/>
          <a:p>
            <a:pPr lvl="0" rtl="0">
              <a:spcBef>
                <a:spcPts val="0"/>
              </a:spcBef>
              <a:buNone/>
            </a:pPr>
            <a:r>
              <a:rPr lang="en-GB" dirty="0">
                <a:hlinkClick r:id="rId4" action="ppaction://hlinksldjump"/>
              </a:rPr>
              <a:t>Joints Slide</a:t>
            </a:r>
            <a:endParaRPr lang="en-GB" dirty="0"/>
          </a:p>
        </p:txBody>
      </p:sp>
      <p:pic>
        <p:nvPicPr>
          <p:cNvPr id="2" name="fac6nSMrqsg"/>
          <p:cNvPicPr>
            <a:picLocks noRot="1" noChangeAspect="1"/>
          </p:cNvPicPr>
          <p:nvPr>
            <a:videoFile r:link="rId1"/>
          </p:nvPr>
        </p:nvPicPr>
        <p:blipFill>
          <a:blip r:embed="rId5"/>
          <a:stretch>
            <a:fillRect/>
          </a:stretch>
        </p:blipFill>
        <p:spPr>
          <a:xfrm>
            <a:off x="2721000" y="0"/>
            <a:ext cx="6447605" cy="5143500"/>
          </a:xfrm>
          <a:prstGeom prst="rect">
            <a:avLst/>
          </a:prstGeom>
        </p:spPr>
      </p:pic>
      <p:sp>
        <p:nvSpPr>
          <p:cNvPr id="8" name="Rectangle 7"/>
          <p:cNvSpPr/>
          <p:nvPr/>
        </p:nvSpPr>
        <p:spPr>
          <a:xfrm>
            <a:off x="715009" y="184424"/>
            <a:ext cx="1527982" cy="307777"/>
          </a:xfrm>
          <a:prstGeom prst="rect">
            <a:avLst/>
          </a:prstGeom>
        </p:spPr>
        <p:txBody>
          <a:bodyPr wrap="none">
            <a:spAutoFit/>
          </a:bodyPr>
          <a:lstStyle/>
          <a:p>
            <a:pPr lvl="0"/>
            <a:r>
              <a:rPr lang="en-GB" dirty="0"/>
              <a:t>Soham Sud - 7.5</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Shape 154"/>
          <p:cNvSpPr txBox="1"/>
          <p:nvPr/>
        </p:nvSpPr>
        <p:spPr>
          <a:xfrm>
            <a:off x="352150" y="266775"/>
            <a:ext cx="5655600" cy="651000"/>
          </a:xfrm>
          <a:prstGeom prst="rect">
            <a:avLst/>
          </a:prstGeom>
          <a:noFill/>
          <a:ln>
            <a:noFill/>
          </a:ln>
        </p:spPr>
        <p:txBody>
          <a:bodyPr lIns="91425" tIns="91425" rIns="91425" bIns="91425" anchor="t" anchorCtr="0">
            <a:noAutofit/>
          </a:bodyPr>
          <a:lstStyle/>
          <a:p>
            <a:pPr lvl="0" rtl="0">
              <a:spcBef>
                <a:spcPts val="0"/>
              </a:spcBef>
              <a:buNone/>
            </a:pPr>
            <a:r>
              <a:rPr lang="en-GB" sz="3600" b="1" u="sng" dirty="0" smtClean="0">
                <a:solidFill>
                  <a:schemeClr val="accent1"/>
                </a:solidFill>
                <a:latin typeface="PT Sans Narrow" panose="020B0604020202020204" charset="0"/>
                <a:ea typeface="Bree Serif"/>
                <a:cs typeface="Bree Serif"/>
                <a:sym typeface="Bree Serif"/>
              </a:rPr>
              <a:t>Measuring</a:t>
            </a:r>
            <a:endParaRPr lang="en-GB" sz="3600" b="1" u="sng" dirty="0">
              <a:solidFill>
                <a:schemeClr val="accent1"/>
              </a:solidFill>
              <a:latin typeface="PT Sans Narrow" panose="020B0604020202020204" charset="0"/>
              <a:ea typeface="Bree Serif"/>
              <a:cs typeface="Bree Serif"/>
              <a:sym typeface="Bree Serif"/>
            </a:endParaRPr>
          </a:p>
        </p:txBody>
      </p:sp>
      <p:sp>
        <p:nvSpPr>
          <p:cNvPr id="155" name="Shape 155"/>
          <p:cNvSpPr txBox="1"/>
          <p:nvPr/>
        </p:nvSpPr>
        <p:spPr>
          <a:xfrm>
            <a:off x="416175" y="1088450"/>
            <a:ext cx="2796000" cy="3457500"/>
          </a:xfrm>
          <a:prstGeom prst="rect">
            <a:avLst/>
          </a:prstGeom>
          <a:noFill/>
          <a:ln>
            <a:noFill/>
          </a:ln>
        </p:spPr>
        <p:txBody>
          <a:bodyPr lIns="91425" tIns="91425" rIns="91425" bIns="91425" anchor="t" anchorCtr="0">
            <a:noAutofit/>
          </a:bodyPr>
          <a:lstStyle/>
          <a:p>
            <a:pPr lvl="0">
              <a:spcBef>
                <a:spcPts val="0"/>
              </a:spcBef>
              <a:buNone/>
            </a:pPr>
            <a:r>
              <a:rPr lang="en-GB" sz="1300" b="1" u="sng"/>
              <a:t>Measuring</a:t>
            </a:r>
          </a:p>
          <a:p>
            <a:pPr lvl="0">
              <a:spcBef>
                <a:spcPts val="0"/>
              </a:spcBef>
              <a:buNone/>
            </a:pPr>
            <a:r>
              <a:rPr lang="en-GB" sz="1300"/>
              <a:t>Measuring is the first step in woodworking. The second step is to make a mark on the measured point. The combination of the two processes—measuring and marking—forms the foundation of accurate work. If either is done incorrectly, much effort and material are wasted.</a:t>
            </a:r>
          </a:p>
          <a:p>
            <a:pPr lvl="0">
              <a:spcBef>
                <a:spcPts val="0"/>
              </a:spcBef>
              <a:buNone/>
            </a:pPr>
            <a:endParaRPr sz="1300"/>
          </a:p>
          <a:p>
            <a:pPr lvl="0">
              <a:spcBef>
                <a:spcPts val="0"/>
              </a:spcBef>
              <a:buNone/>
            </a:pPr>
            <a:endParaRPr/>
          </a:p>
        </p:txBody>
      </p:sp>
      <p:sp>
        <p:nvSpPr>
          <p:cNvPr id="156" name="Shape 156"/>
          <p:cNvSpPr txBox="1"/>
          <p:nvPr/>
        </p:nvSpPr>
        <p:spPr>
          <a:xfrm>
            <a:off x="3713575" y="1195175"/>
            <a:ext cx="5122200" cy="3756300"/>
          </a:xfrm>
          <a:prstGeom prst="rect">
            <a:avLst/>
          </a:prstGeom>
          <a:noFill/>
          <a:ln>
            <a:noFill/>
          </a:ln>
        </p:spPr>
        <p:txBody>
          <a:bodyPr lIns="91425" tIns="91425" rIns="91425" bIns="91425" anchor="t" anchorCtr="0">
            <a:noAutofit/>
          </a:bodyPr>
          <a:lstStyle/>
          <a:p>
            <a:pPr lvl="0">
              <a:spcBef>
                <a:spcPts val="0"/>
              </a:spcBef>
              <a:buNone/>
            </a:pPr>
            <a:r>
              <a:rPr lang="en-GB" sz="1800" b="1" u="sng" dirty="0">
                <a:latin typeface="Bree Serif"/>
                <a:ea typeface="Bree Serif"/>
                <a:cs typeface="Bree Serif"/>
                <a:sym typeface="Bree Serif"/>
              </a:rPr>
              <a:t>Mr </a:t>
            </a:r>
            <a:r>
              <a:rPr lang="en-GB" sz="1800" b="1" u="sng" dirty="0" err="1">
                <a:latin typeface="Bree Serif"/>
                <a:ea typeface="Bree Serif"/>
                <a:cs typeface="Bree Serif"/>
                <a:sym typeface="Bree Serif"/>
              </a:rPr>
              <a:t>Elphicks</a:t>
            </a:r>
            <a:r>
              <a:rPr lang="en-GB" sz="1800" b="1" u="sng" dirty="0">
                <a:latin typeface="Bree Serif"/>
                <a:ea typeface="Bree Serif"/>
                <a:cs typeface="Bree Serif"/>
                <a:sym typeface="Bree Serif"/>
              </a:rPr>
              <a:t> tips on Measuring!</a:t>
            </a:r>
          </a:p>
          <a:p>
            <a:pPr marL="457200" lvl="0" indent="-228600" rtl="0">
              <a:spcBef>
                <a:spcPts val="0"/>
              </a:spcBef>
              <a:buFont typeface="Bree Serif"/>
              <a:buChar char="●"/>
            </a:pPr>
            <a:r>
              <a:rPr lang="en-GB" dirty="0">
                <a:latin typeface="Bree Serif"/>
                <a:ea typeface="Bree Serif"/>
                <a:cs typeface="Bree Serif"/>
                <a:sym typeface="Bree Serif"/>
              </a:rPr>
              <a:t>Always use a ruler</a:t>
            </a:r>
          </a:p>
          <a:p>
            <a:pPr marL="457200" lvl="0" indent="-228600" rtl="0">
              <a:spcBef>
                <a:spcPts val="0"/>
              </a:spcBef>
              <a:buFont typeface="Bree Serif"/>
              <a:buChar char="●"/>
            </a:pPr>
            <a:r>
              <a:rPr lang="en-GB" dirty="0">
                <a:latin typeface="Bree Serif"/>
                <a:ea typeface="Bree Serif"/>
                <a:cs typeface="Bree Serif"/>
                <a:sym typeface="Bree Serif"/>
              </a:rPr>
              <a:t>Use a pencil to mark as you could make a </a:t>
            </a:r>
            <a:r>
              <a:rPr lang="en-GB" dirty="0" smtClean="0">
                <a:latin typeface="Bree Serif"/>
                <a:ea typeface="Bree Serif"/>
                <a:cs typeface="Bree Serif"/>
                <a:sym typeface="Bree Serif"/>
              </a:rPr>
              <a:t>mistake</a:t>
            </a:r>
          </a:p>
          <a:p>
            <a:pPr marL="457200" lvl="0" indent="-228600" rtl="0">
              <a:spcBef>
                <a:spcPts val="0"/>
              </a:spcBef>
              <a:buFont typeface="Bree Serif"/>
              <a:buChar char="●"/>
            </a:pPr>
            <a:r>
              <a:rPr lang="en-GB" dirty="0" smtClean="0">
                <a:latin typeface="Bree Serif"/>
                <a:ea typeface="Bree Serif"/>
                <a:cs typeface="Bree Serif"/>
                <a:sym typeface="Bree Serif"/>
              </a:rPr>
              <a:t>Measure twice, cut once!</a:t>
            </a:r>
            <a:endParaRPr lang="en-GB" dirty="0">
              <a:latin typeface="Bree Serif"/>
              <a:ea typeface="Bree Serif"/>
              <a:cs typeface="Bree Serif"/>
              <a:sym typeface="Bree Serif"/>
            </a:endParaRPr>
          </a:p>
        </p:txBody>
      </p:sp>
      <p:sp>
        <p:nvSpPr>
          <p:cNvPr id="5" name="Shape 69"/>
          <p:cNvSpPr txBox="1"/>
          <p:nvPr/>
        </p:nvSpPr>
        <p:spPr>
          <a:xfrm>
            <a:off x="6362166" y="310048"/>
            <a:ext cx="2433000" cy="329700"/>
          </a:xfrm>
          <a:prstGeom prst="rect">
            <a:avLst/>
          </a:prstGeom>
          <a:noFill/>
          <a:ln>
            <a:noFill/>
          </a:ln>
        </p:spPr>
        <p:txBody>
          <a:bodyPr lIns="91425" tIns="91425" rIns="91425" bIns="91425" anchor="t" anchorCtr="0">
            <a:noAutofit/>
          </a:bodyPr>
          <a:lstStyle/>
          <a:p>
            <a:pPr lvl="0">
              <a:spcBef>
                <a:spcPts val="0"/>
              </a:spcBef>
              <a:buNone/>
            </a:pPr>
            <a:r>
              <a:rPr lang="en-GB" dirty="0"/>
              <a:t>Soham Sud - 7.5</a:t>
            </a:r>
          </a:p>
        </p:txBody>
      </p:sp>
      <p:sp>
        <p:nvSpPr>
          <p:cNvPr id="6" name="Rectangle 5"/>
          <p:cNvSpPr/>
          <p:nvPr/>
        </p:nvSpPr>
        <p:spPr>
          <a:xfrm>
            <a:off x="352150" y="4049842"/>
            <a:ext cx="1527982" cy="307777"/>
          </a:xfrm>
          <a:prstGeom prst="rect">
            <a:avLst/>
          </a:prstGeom>
        </p:spPr>
        <p:txBody>
          <a:bodyPr wrap="none">
            <a:spAutoFit/>
          </a:bodyPr>
          <a:lstStyle/>
          <a:p>
            <a:pPr lvl="0"/>
            <a:r>
              <a:rPr lang="en-GB" dirty="0"/>
              <a:t>Soham Sud - 7.5</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3574" y="2206446"/>
            <a:ext cx="5430425" cy="2773137"/>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Shape 161"/>
          <p:cNvSpPr txBox="1">
            <a:spLocks noGrp="1"/>
          </p:cNvSpPr>
          <p:nvPr>
            <p:ph type="title"/>
          </p:nvPr>
        </p:nvSpPr>
        <p:spPr>
          <a:xfrm>
            <a:off x="311700" y="445025"/>
            <a:ext cx="8520600" cy="707400"/>
          </a:xfrm>
          <a:prstGeom prst="rect">
            <a:avLst/>
          </a:prstGeom>
        </p:spPr>
        <p:txBody>
          <a:bodyPr lIns="91425" tIns="91425" rIns="91425" bIns="91425" anchor="t" anchorCtr="0">
            <a:noAutofit/>
          </a:bodyPr>
          <a:lstStyle/>
          <a:p>
            <a:pPr lvl="0">
              <a:spcBef>
                <a:spcPts val="0"/>
              </a:spcBef>
              <a:buNone/>
            </a:pPr>
            <a:r>
              <a:rPr lang="en-GB" u="sng" dirty="0"/>
              <a:t>Sanding</a:t>
            </a:r>
          </a:p>
        </p:txBody>
      </p:sp>
      <p:sp>
        <p:nvSpPr>
          <p:cNvPr id="162" name="Shape 162"/>
          <p:cNvSpPr txBox="1">
            <a:spLocks noGrp="1"/>
          </p:cNvSpPr>
          <p:nvPr>
            <p:ph type="body" idx="1"/>
          </p:nvPr>
        </p:nvSpPr>
        <p:spPr>
          <a:xfrm>
            <a:off x="311700" y="1266325"/>
            <a:ext cx="8520600" cy="3302700"/>
          </a:xfrm>
          <a:prstGeom prst="rect">
            <a:avLst/>
          </a:prstGeom>
        </p:spPr>
        <p:txBody>
          <a:bodyPr lIns="91425" tIns="91425" rIns="91425" bIns="91425" anchor="t" anchorCtr="0">
            <a:noAutofit/>
          </a:bodyPr>
          <a:lstStyle/>
          <a:p>
            <a:pPr lvl="0" rtl="0">
              <a:lnSpc>
                <a:spcPct val="100000"/>
              </a:lnSpc>
              <a:spcBef>
                <a:spcPts val="0"/>
              </a:spcBef>
              <a:spcAft>
                <a:spcPts val="0"/>
              </a:spcAft>
              <a:buNone/>
            </a:pPr>
            <a:r>
              <a:rPr lang="en-GB" sz="1300" b="1" u="sng">
                <a:solidFill>
                  <a:srgbClr val="000000"/>
                </a:solidFill>
                <a:latin typeface="Arial"/>
                <a:ea typeface="Arial"/>
                <a:cs typeface="Arial"/>
                <a:sym typeface="Arial"/>
              </a:rPr>
              <a:t>Sanding</a:t>
            </a:r>
          </a:p>
          <a:p>
            <a:pPr lvl="0" rtl="0">
              <a:lnSpc>
                <a:spcPct val="100000"/>
              </a:lnSpc>
              <a:spcBef>
                <a:spcPts val="0"/>
              </a:spcBef>
              <a:spcAft>
                <a:spcPts val="0"/>
              </a:spcAft>
              <a:buNone/>
            </a:pPr>
            <a:r>
              <a:rPr lang="en-GB" sz="1300">
                <a:solidFill>
                  <a:srgbClr val="000000"/>
                </a:solidFill>
                <a:latin typeface="Arial"/>
                <a:ea typeface="Arial"/>
                <a:cs typeface="Arial"/>
                <a:sym typeface="Arial"/>
              </a:rPr>
              <a:t>Sanding and preparing wood before staining will help your staining project go faster and easier. The grade, or grit, of sandpaper is based on the number of sand granules per square inch of paper. The higher the number, the finer the grade. Lower-numbered grades denote coarser sandpaper. </a:t>
            </a:r>
          </a:p>
          <a:p>
            <a:pPr lvl="0" rtl="0">
              <a:lnSpc>
                <a:spcPct val="100000"/>
              </a:lnSpc>
              <a:spcBef>
                <a:spcPts val="0"/>
              </a:spcBef>
              <a:spcAft>
                <a:spcPts val="0"/>
              </a:spcAft>
              <a:buNone/>
            </a:pPr>
            <a:r>
              <a:rPr lang="en-GB" sz="1300">
                <a:solidFill>
                  <a:srgbClr val="000000"/>
                </a:solidFill>
                <a:latin typeface="Arial"/>
                <a:ea typeface="Arial"/>
                <a:cs typeface="Arial"/>
                <a:sym typeface="Arial"/>
              </a:rPr>
              <a:t>Here are the grades</a:t>
            </a:r>
          </a:p>
          <a:p>
            <a:pPr lvl="0">
              <a:spcBef>
                <a:spcPts val="0"/>
              </a:spcBef>
              <a:buNone/>
            </a:pPr>
            <a:endParaRPr/>
          </a:p>
        </p:txBody>
      </p:sp>
      <p:pic>
        <p:nvPicPr>
          <p:cNvPr id="163" name="Shape 163" descr="Image result for sandpaper grades"/>
          <p:cNvPicPr preferRelativeResize="0"/>
          <p:nvPr/>
        </p:nvPicPr>
        <p:blipFill>
          <a:blip r:embed="rId3">
            <a:alphaModFix/>
          </a:blip>
          <a:stretch>
            <a:fillRect/>
          </a:stretch>
        </p:blipFill>
        <p:spPr>
          <a:xfrm>
            <a:off x="986487" y="2618723"/>
            <a:ext cx="7171024" cy="1489599"/>
          </a:xfrm>
          <a:prstGeom prst="rect">
            <a:avLst/>
          </a:prstGeom>
          <a:noFill/>
          <a:ln>
            <a:noFill/>
          </a:ln>
        </p:spPr>
      </p:pic>
      <p:sp>
        <p:nvSpPr>
          <p:cNvPr id="5" name="Shape 69"/>
          <p:cNvSpPr txBox="1"/>
          <p:nvPr/>
        </p:nvSpPr>
        <p:spPr>
          <a:xfrm>
            <a:off x="6362166" y="310048"/>
            <a:ext cx="2433000" cy="329700"/>
          </a:xfrm>
          <a:prstGeom prst="rect">
            <a:avLst/>
          </a:prstGeom>
          <a:noFill/>
          <a:ln>
            <a:noFill/>
          </a:ln>
        </p:spPr>
        <p:txBody>
          <a:bodyPr lIns="91425" tIns="91425" rIns="91425" bIns="91425" anchor="t" anchorCtr="0">
            <a:noAutofit/>
          </a:bodyPr>
          <a:lstStyle/>
          <a:p>
            <a:pPr lvl="0">
              <a:spcBef>
                <a:spcPts val="0"/>
              </a:spcBef>
              <a:buNone/>
            </a:pPr>
            <a:r>
              <a:rPr lang="en-GB" dirty="0"/>
              <a:t>Soham Sud - 7.5</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Text Placeholder 2"/>
          <p:cNvSpPr>
            <a:spLocks noGrp="1"/>
          </p:cNvSpPr>
          <p:nvPr>
            <p:ph type="body" idx="1"/>
          </p:nvPr>
        </p:nvSpPr>
        <p:spPr/>
        <p:txBody>
          <a:bodyPr/>
          <a:lstStyle/>
          <a:p>
            <a:endParaRPr lang="en-GB" dirty="0"/>
          </a:p>
        </p:txBody>
      </p:sp>
      <p:pic>
        <p:nvPicPr>
          <p:cNvPr id="4" name="oFWImpoctts"/>
          <p:cNvPicPr>
            <a:picLocks noRot="1" noChangeAspect="1"/>
          </p:cNvPicPr>
          <p:nvPr>
            <a:videoFile r:link="rId1"/>
          </p:nvPr>
        </p:nvPicPr>
        <p:blipFill>
          <a:blip r:embed="rId3"/>
          <a:stretch>
            <a:fillRect/>
          </a:stretch>
        </p:blipFill>
        <p:spPr>
          <a:xfrm>
            <a:off x="0" y="0"/>
            <a:ext cx="9144000" cy="5143500"/>
          </a:xfrm>
          <a:prstGeom prst="rect">
            <a:avLst/>
          </a:prstGeom>
        </p:spPr>
      </p:pic>
    </p:spTree>
    <p:extLst>
      <p:ext uri="{BB962C8B-B14F-4D97-AF65-F5344CB8AC3E}">
        <p14:creationId xmlns:p14="http://schemas.microsoft.com/office/powerpoint/2010/main" val="27183697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Shape 168"/>
          <p:cNvSpPr txBox="1">
            <a:spLocks noGrp="1"/>
          </p:cNvSpPr>
          <p:nvPr>
            <p:ph type="title"/>
          </p:nvPr>
        </p:nvSpPr>
        <p:spPr>
          <a:xfrm>
            <a:off x="311700" y="445025"/>
            <a:ext cx="8520600" cy="707400"/>
          </a:xfrm>
          <a:prstGeom prst="rect">
            <a:avLst/>
          </a:prstGeom>
        </p:spPr>
        <p:txBody>
          <a:bodyPr lIns="91425" tIns="91425" rIns="91425" bIns="91425" anchor="t" anchorCtr="0">
            <a:noAutofit/>
          </a:bodyPr>
          <a:lstStyle/>
          <a:p>
            <a:pPr lvl="0">
              <a:spcBef>
                <a:spcPts val="0"/>
              </a:spcBef>
              <a:buNone/>
            </a:pPr>
            <a:r>
              <a:rPr lang="en-GB" u="sng" dirty="0" smtClean="0"/>
              <a:t>Cutting</a:t>
            </a:r>
            <a:endParaRPr u="sng" dirty="0"/>
          </a:p>
        </p:txBody>
      </p:sp>
      <p:sp>
        <p:nvSpPr>
          <p:cNvPr id="169" name="Shape 169"/>
          <p:cNvSpPr txBox="1">
            <a:spLocks noGrp="1"/>
          </p:cNvSpPr>
          <p:nvPr>
            <p:ph type="body" idx="1"/>
          </p:nvPr>
        </p:nvSpPr>
        <p:spPr>
          <a:xfrm>
            <a:off x="311700" y="1266325"/>
            <a:ext cx="8520600" cy="3302700"/>
          </a:xfrm>
          <a:prstGeom prst="rect">
            <a:avLst/>
          </a:prstGeom>
        </p:spPr>
        <p:txBody>
          <a:bodyPr lIns="91425" tIns="91425" rIns="91425" bIns="91425" anchor="t" anchorCtr="0">
            <a:noAutofit/>
          </a:bodyPr>
          <a:lstStyle/>
          <a:p>
            <a:pPr lvl="0" rtl="0">
              <a:lnSpc>
                <a:spcPct val="100000"/>
              </a:lnSpc>
              <a:spcBef>
                <a:spcPts val="1000"/>
              </a:spcBef>
              <a:spcAft>
                <a:spcPts val="0"/>
              </a:spcAft>
              <a:buNone/>
            </a:pPr>
            <a:r>
              <a:rPr lang="en-GB" sz="1300" b="1" u="sng">
                <a:solidFill>
                  <a:srgbClr val="000000"/>
                </a:solidFill>
                <a:latin typeface="Arial"/>
                <a:ea typeface="Arial"/>
                <a:cs typeface="Arial"/>
                <a:sym typeface="Arial"/>
              </a:rPr>
              <a:t>Cutting</a:t>
            </a:r>
          </a:p>
          <a:p>
            <a:pPr lvl="0" rtl="0">
              <a:lnSpc>
                <a:spcPct val="100000"/>
              </a:lnSpc>
              <a:spcBef>
                <a:spcPts val="0"/>
              </a:spcBef>
              <a:spcAft>
                <a:spcPts val="0"/>
              </a:spcAft>
              <a:buNone/>
            </a:pPr>
            <a:r>
              <a:rPr lang="en-GB" sz="1300">
                <a:solidFill>
                  <a:srgbClr val="000000"/>
                </a:solidFill>
                <a:latin typeface="Arial"/>
                <a:ea typeface="Arial"/>
                <a:cs typeface="Arial"/>
                <a:sym typeface="Arial"/>
              </a:rPr>
              <a:t>Make the starting cut. When you make the first cut, use your thumb or the knuckle of your thumb on the hand holding the wood as a guide to ensure you cut along the cutline.</a:t>
            </a:r>
          </a:p>
          <a:p>
            <a:pPr lvl="0" rtl="0">
              <a:lnSpc>
                <a:spcPct val="100000"/>
              </a:lnSpc>
              <a:spcBef>
                <a:spcPts val="0"/>
              </a:spcBef>
              <a:spcAft>
                <a:spcPts val="0"/>
              </a:spcAft>
              <a:buNone/>
            </a:pPr>
            <a:endParaRPr sz="1300">
              <a:solidFill>
                <a:srgbClr val="000000"/>
              </a:solidFill>
              <a:latin typeface="Arial"/>
              <a:ea typeface="Arial"/>
              <a:cs typeface="Arial"/>
              <a:sym typeface="Arial"/>
            </a:endParaRPr>
          </a:p>
          <a:p>
            <a:pPr lvl="0" rtl="0">
              <a:lnSpc>
                <a:spcPct val="100000"/>
              </a:lnSpc>
              <a:spcBef>
                <a:spcPts val="0"/>
              </a:spcBef>
              <a:spcAft>
                <a:spcPts val="0"/>
              </a:spcAft>
              <a:buNone/>
            </a:pPr>
            <a:endParaRPr sz="1300">
              <a:solidFill>
                <a:srgbClr val="000000"/>
              </a:solidFill>
              <a:latin typeface="Arial"/>
              <a:ea typeface="Arial"/>
              <a:cs typeface="Arial"/>
              <a:sym typeface="Arial"/>
            </a:endParaRPr>
          </a:p>
        </p:txBody>
      </p:sp>
      <p:pic>
        <p:nvPicPr>
          <p:cNvPr id="170" name="Shape 170" descr="Image result for cutting with a saw"/>
          <p:cNvPicPr preferRelativeResize="0"/>
          <p:nvPr/>
        </p:nvPicPr>
        <p:blipFill>
          <a:blip r:embed="rId3">
            <a:alphaModFix/>
          </a:blip>
          <a:stretch>
            <a:fillRect/>
          </a:stretch>
        </p:blipFill>
        <p:spPr>
          <a:xfrm>
            <a:off x="437500" y="2390349"/>
            <a:ext cx="2851874" cy="2132599"/>
          </a:xfrm>
          <a:prstGeom prst="rect">
            <a:avLst/>
          </a:prstGeom>
          <a:noFill/>
          <a:ln>
            <a:noFill/>
          </a:ln>
        </p:spPr>
      </p:pic>
      <p:sp>
        <p:nvSpPr>
          <p:cNvPr id="171" name="Shape 171"/>
          <p:cNvSpPr txBox="1"/>
          <p:nvPr/>
        </p:nvSpPr>
        <p:spPr>
          <a:xfrm>
            <a:off x="3766925" y="2379675"/>
            <a:ext cx="4684500" cy="1920900"/>
          </a:xfrm>
          <a:prstGeom prst="rect">
            <a:avLst/>
          </a:prstGeom>
          <a:noFill/>
          <a:ln>
            <a:noFill/>
          </a:ln>
        </p:spPr>
        <p:txBody>
          <a:bodyPr lIns="91425" tIns="91425" rIns="91425" bIns="91425" anchor="t" anchorCtr="0">
            <a:noAutofit/>
          </a:bodyPr>
          <a:lstStyle/>
          <a:p>
            <a:pPr lvl="0">
              <a:spcBef>
                <a:spcPts val="0"/>
              </a:spcBef>
              <a:buNone/>
            </a:pPr>
            <a:r>
              <a:rPr lang="en-GB" sz="3000"/>
              <a:t>Stand like an archer!</a:t>
            </a:r>
          </a:p>
          <a:p>
            <a:pPr lvl="0">
              <a:spcBef>
                <a:spcPts val="0"/>
              </a:spcBef>
              <a:buNone/>
            </a:pPr>
            <a:r>
              <a:rPr lang="en-GB" sz="3000"/>
              <a:t>Hold like a gangster! </a:t>
            </a:r>
          </a:p>
        </p:txBody>
      </p:sp>
      <p:sp>
        <p:nvSpPr>
          <p:cNvPr id="6" name="Shape 69"/>
          <p:cNvSpPr txBox="1"/>
          <p:nvPr/>
        </p:nvSpPr>
        <p:spPr>
          <a:xfrm>
            <a:off x="6362166" y="310048"/>
            <a:ext cx="2433000" cy="329700"/>
          </a:xfrm>
          <a:prstGeom prst="rect">
            <a:avLst/>
          </a:prstGeom>
          <a:noFill/>
          <a:ln>
            <a:noFill/>
          </a:ln>
        </p:spPr>
        <p:txBody>
          <a:bodyPr lIns="91425" tIns="91425" rIns="91425" bIns="91425" anchor="t" anchorCtr="0">
            <a:noAutofit/>
          </a:bodyPr>
          <a:lstStyle/>
          <a:p>
            <a:pPr lvl="0">
              <a:spcBef>
                <a:spcPts val="0"/>
              </a:spcBef>
              <a:buNone/>
            </a:pPr>
            <a:r>
              <a:rPr lang="en-GB" dirty="0"/>
              <a:t>Soham Sud - 7.5</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Text Placeholder 2"/>
          <p:cNvSpPr>
            <a:spLocks noGrp="1"/>
          </p:cNvSpPr>
          <p:nvPr>
            <p:ph type="body" idx="1"/>
          </p:nvPr>
        </p:nvSpPr>
        <p:spPr/>
        <p:txBody>
          <a:bodyPr/>
          <a:lstStyle/>
          <a:p>
            <a:endParaRPr lang="en-GB"/>
          </a:p>
        </p:txBody>
      </p:sp>
      <p:pic>
        <p:nvPicPr>
          <p:cNvPr id="4" name="4zLJ3FTxAOI"/>
          <p:cNvPicPr>
            <a:picLocks noRot="1" noChangeAspect="1"/>
          </p:cNvPicPr>
          <p:nvPr>
            <a:videoFile r:link="rId1"/>
          </p:nvPr>
        </p:nvPicPr>
        <p:blipFill>
          <a:blip r:embed="rId3"/>
          <a:stretch>
            <a:fillRect/>
          </a:stretch>
        </p:blipFill>
        <p:spPr>
          <a:xfrm>
            <a:off x="0" y="0"/>
            <a:ext cx="9144000" cy="5143500"/>
          </a:xfrm>
          <a:prstGeom prst="rect">
            <a:avLst/>
          </a:prstGeom>
        </p:spPr>
      </p:pic>
    </p:spTree>
    <p:extLst>
      <p:ext uri="{BB962C8B-B14F-4D97-AF65-F5344CB8AC3E}">
        <p14:creationId xmlns:p14="http://schemas.microsoft.com/office/powerpoint/2010/main" val="25291274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pic>
        <p:nvPicPr>
          <p:cNvPr id="176" name="Shape 176" descr="Image result for woodwork saws"/>
          <p:cNvPicPr preferRelativeResize="0"/>
          <p:nvPr/>
        </p:nvPicPr>
        <p:blipFill>
          <a:blip r:embed="rId3">
            <a:alphaModFix/>
          </a:blip>
          <a:stretch>
            <a:fillRect/>
          </a:stretch>
        </p:blipFill>
        <p:spPr>
          <a:xfrm>
            <a:off x="0" y="0"/>
            <a:ext cx="9143999" cy="5143500"/>
          </a:xfrm>
          <a:prstGeom prst="rect">
            <a:avLst/>
          </a:prstGeom>
          <a:noFill/>
          <a:ln>
            <a:noFill/>
          </a:ln>
        </p:spPr>
      </p:pic>
      <p:sp>
        <p:nvSpPr>
          <p:cNvPr id="3" name="Shape 69"/>
          <p:cNvSpPr txBox="1"/>
          <p:nvPr/>
        </p:nvSpPr>
        <p:spPr>
          <a:xfrm>
            <a:off x="6445293" y="174691"/>
            <a:ext cx="2433000" cy="329700"/>
          </a:xfrm>
          <a:prstGeom prst="rect">
            <a:avLst/>
          </a:prstGeom>
          <a:noFill/>
          <a:ln>
            <a:noFill/>
          </a:ln>
        </p:spPr>
        <p:txBody>
          <a:bodyPr lIns="91425" tIns="91425" rIns="91425" bIns="91425" anchor="t" anchorCtr="0">
            <a:noAutofit/>
          </a:bodyPr>
          <a:lstStyle/>
          <a:p>
            <a:pPr lvl="0">
              <a:spcBef>
                <a:spcPts val="0"/>
              </a:spcBef>
              <a:buNone/>
            </a:pPr>
            <a:r>
              <a:rPr lang="en-GB" dirty="0"/>
              <a:t>Soham Sud - 7.5</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Shape 181"/>
          <p:cNvSpPr txBox="1">
            <a:spLocks noGrp="1"/>
          </p:cNvSpPr>
          <p:nvPr>
            <p:ph type="title"/>
          </p:nvPr>
        </p:nvSpPr>
        <p:spPr>
          <a:xfrm>
            <a:off x="174661" y="934948"/>
            <a:ext cx="4064120" cy="2951781"/>
          </a:xfrm>
          <a:prstGeom prst="rect">
            <a:avLst/>
          </a:prstGeom>
        </p:spPr>
        <p:txBody>
          <a:bodyPr lIns="91425" tIns="91425" rIns="91425" bIns="91425" anchor="t" anchorCtr="0">
            <a:noAutofit/>
          </a:bodyPr>
          <a:lstStyle/>
          <a:p>
            <a:pPr lvl="0">
              <a:spcBef>
                <a:spcPts val="0"/>
              </a:spcBef>
              <a:buNone/>
            </a:pPr>
            <a:r>
              <a:rPr lang="en-GB" sz="9600" u="sng" dirty="0"/>
              <a:t>Tenon Saw</a:t>
            </a:r>
          </a:p>
        </p:txBody>
      </p:sp>
      <p:sp>
        <p:nvSpPr>
          <p:cNvPr id="7" name="Text Placeholder 6"/>
          <p:cNvSpPr>
            <a:spLocks noGrp="1"/>
          </p:cNvSpPr>
          <p:nvPr>
            <p:ph type="body" idx="2"/>
          </p:nvPr>
        </p:nvSpPr>
        <p:spPr>
          <a:xfrm>
            <a:off x="4993240" y="1972638"/>
            <a:ext cx="3783260" cy="2446662"/>
          </a:xfrm>
        </p:spPr>
        <p:txBody>
          <a:bodyPr/>
          <a:lstStyle/>
          <a:p>
            <a:pPr lvl="0">
              <a:lnSpc>
                <a:spcPct val="100000"/>
              </a:lnSpc>
              <a:spcAft>
                <a:spcPts val="0"/>
              </a:spcAft>
            </a:pPr>
            <a:r>
              <a:rPr lang="en-GB" b="1" u="sng" dirty="0">
                <a:solidFill>
                  <a:srgbClr val="000000"/>
                </a:solidFill>
                <a:latin typeface="Baskerville Old Face" panose="02020602080505020303" pitchFamily="18" charset="0"/>
                <a:ea typeface="Arial"/>
                <a:cs typeface="Arial"/>
                <a:sym typeface="Arial"/>
              </a:rPr>
              <a:t>Tenon Saw</a:t>
            </a:r>
          </a:p>
          <a:p>
            <a:pPr lvl="0">
              <a:lnSpc>
                <a:spcPct val="100000"/>
              </a:lnSpc>
              <a:spcAft>
                <a:spcPts val="0"/>
              </a:spcAft>
            </a:pPr>
            <a:r>
              <a:rPr lang="en-GB" dirty="0">
                <a:solidFill>
                  <a:srgbClr val="000000"/>
                </a:solidFill>
                <a:latin typeface="Baskerville Old Face" panose="02020602080505020303" pitchFamily="18" charset="0"/>
                <a:ea typeface="Arial"/>
                <a:cs typeface="Arial"/>
                <a:sym typeface="Arial"/>
              </a:rPr>
              <a:t>A </a:t>
            </a:r>
            <a:r>
              <a:rPr lang="en-GB" dirty="0" smtClean="0">
                <a:solidFill>
                  <a:srgbClr val="000000"/>
                </a:solidFill>
                <a:latin typeface="Baskerville Old Face" panose="02020602080505020303" pitchFamily="18" charset="0"/>
                <a:ea typeface="Arial"/>
                <a:cs typeface="Arial"/>
                <a:sym typeface="Arial"/>
              </a:rPr>
              <a:t>Tenon </a:t>
            </a:r>
            <a:r>
              <a:rPr lang="en-GB" dirty="0">
                <a:solidFill>
                  <a:srgbClr val="000000"/>
                </a:solidFill>
                <a:latin typeface="Baskerville Old Face" panose="02020602080505020303" pitchFamily="18" charset="0"/>
                <a:ea typeface="Arial"/>
                <a:cs typeface="Arial"/>
                <a:sym typeface="Arial"/>
              </a:rPr>
              <a:t>saw has a relatively short blade and a stiff spine running along its back ideal for making straight precise </a:t>
            </a:r>
            <a:r>
              <a:rPr lang="en-GB" dirty="0" smtClean="0">
                <a:solidFill>
                  <a:srgbClr val="000000"/>
                </a:solidFill>
                <a:latin typeface="Baskerville Old Face" panose="02020602080505020303" pitchFamily="18" charset="0"/>
                <a:ea typeface="Arial"/>
                <a:cs typeface="Arial"/>
                <a:sym typeface="Arial"/>
              </a:rPr>
              <a:t>cuts. Tenon </a:t>
            </a:r>
            <a:r>
              <a:rPr lang="en-GB" dirty="0">
                <a:solidFill>
                  <a:srgbClr val="000000"/>
                </a:solidFill>
                <a:latin typeface="Baskerville Old Face" panose="02020602080505020303" pitchFamily="18" charset="0"/>
                <a:ea typeface="Arial"/>
                <a:cs typeface="Arial"/>
                <a:sym typeface="Arial"/>
              </a:rPr>
              <a:t>saws are most commonly used for making the </a:t>
            </a:r>
            <a:r>
              <a:rPr lang="en-GB" dirty="0" smtClean="0">
                <a:solidFill>
                  <a:srgbClr val="000000"/>
                </a:solidFill>
                <a:latin typeface="Baskerville Old Face" panose="02020602080505020303" pitchFamily="18" charset="0"/>
                <a:ea typeface="Arial"/>
                <a:cs typeface="Arial"/>
                <a:sym typeface="Arial"/>
              </a:rPr>
              <a:t>Tenon's </a:t>
            </a:r>
            <a:r>
              <a:rPr lang="en-GB" dirty="0">
                <a:solidFill>
                  <a:srgbClr val="000000"/>
                </a:solidFill>
                <a:latin typeface="Baskerville Old Face" panose="02020602080505020303" pitchFamily="18" charset="0"/>
                <a:ea typeface="Arial"/>
                <a:cs typeface="Arial"/>
                <a:sym typeface="Arial"/>
              </a:rPr>
              <a:t>used in mortise and </a:t>
            </a:r>
            <a:r>
              <a:rPr lang="en-GB" dirty="0" smtClean="0">
                <a:solidFill>
                  <a:srgbClr val="000000"/>
                </a:solidFill>
                <a:latin typeface="Baskerville Old Face" panose="02020602080505020303" pitchFamily="18" charset="0"/>
                <a:ea typeface="Arial"/>
                <a:cs typeface="Arial"/>
                <a:sym typeface="Arial"/>
              </a:rPr>
              <a:t>Tenon </a:t>
            </a:r>
            <a:r>
              <a:rPr lang="en-GB" dirty="0">
                <a:solidFill>
                  <a:srgbClr val="000000"/>
                </a:solidFill>
                <a:latin typeface="Baskerville Old Face" panose="02020602080505020303" pitchFamily="18" charset="0"/>
                <a:ea typeface="Arial"/>
                <a:cs typeface="Arial"/>
                <a:sym typeface="Arial"/>
              </a:rPr>
              <a:t>joints, hence the name. </a:t>
            </a:r>
          </a:p>
          <a:p>
            <a:endParaRPr lang="en-GB" dirty="0"/>
          </a:p>
        </p:txBody>
      </p:sp>
      <p:pic>
        <p:nvPicPr>
          <p:cNvPr id="183" name="Shape 183" descr="Image result for tenon saw"/>
          <p:cNvPicPr preferRelativeResize="0"/>
          <p:nvPr/>
        </p:nvPicPr>
        <p:blipFill rotWithShape="1">
          <a:blip r:embed="rId3">
            <a:alphaModFix/>
          </a:blip>
          <a:srcRect l="5794" t="26662" r="1770" b="13607"/>
          <a:stretch/>
        </p:blipFill>
        <p:spPr>
          <a:xfrm>
            <a:off x="4561726" y="0"/>
            <a:ext cx="4582274" cy="1662590"/>
          </a:xfrm>
          <a:prstGeom prst="rect">
            <a:avLst/>
          </a:prstGeom>
          <a:noFill/>
          <a:ln>
            <a:noFill/>
          </a:ln>
        </p:spPr>
      </p:pic>
      <p:sp>
        <p:nvSpPr>
          <p:cNvPr id="5" name="Shape 69"/>
          <p:cNvSpPr txBox="1"/>
          <p:nvPr/>
        </p:nvSpPr>
        <p:spPr>
          <a:xfrm>
            <a:off x="4993240" y="4729348"/>
            <a:ext cx="1723595" cy="329700"/>
          </a:xfrm>
          <a:prstGeom prst="rect">
            <a:avLst/>
          </a:prstGeom>
          <a:noFill/>
          <a:ln>
            <a:noFill/>
          </a:ln>
        </p:spPr>
        <p:txBody>
          <a:bodyPr lIns="91425" tIns="91425" rIns="91425" bIns="91425" anchor="t" anchorCtr="0">
            <a:noAutofit/>
          </a:bodyPr>
          <a:lstStyle/>
          <a:p>
            <a:pPr lvl="0">
              <a:spcBef>
                <a:spcPts val="0"/>
              </a:spcBef>
              <a:buNone/>
            </a:pPr>
            <a:r>
              <a:rPr lang="en-GB" u="sng" dirty="0"/>
              <a:t>Soham Sud - 7.5</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Shape 188"/>
          <p:cNvSpPr txBox="1">
            <a:spLocks noGrp="1"/>
          </p:cNvSpPr>
          <p:nvPr>
            <p:ph type="title"/>
          </p:nvPr>
        </p:nvSpPr>
        <p:spPr>
          <a:prstGeom prst="rect">
            <a:avLst/>
          </a:prstGeom>
        </p:spPr>
        <p:txBody>
          <a:bodyPr lIns="91425" tIns="91425" rIns="91425" bIns="91425" anchor="t" anchorCtr="0">
            <a:noAutofit/>
          </a:bodyPr>
          <a:lstStyle/>
          <a:p>
            <a:pPr lvl="0">
              <a:spcBef>
                <a:spcPts val="0"/>
              </a:spcBef>
              <a:buNone/>
            </a:pPr>
            <a:r>
              <a:rPr lang="en-GB" sz="9600" u="sng" dirty="0"/>
              <a:t>Dovetail Saw</a:t>
            </a:r>
          </a:p>
        </p:txBody>
      </p:sp>
      <p:sp>
        <p:nvSpPr>
          <p:cNvPr id="189" name="Shape 189"/>
          <p:cNvSpPr txBox="1">
            <a:spLocks noGrp="1"/>
          </p:cNvSpPr>
          <p:nvPr>
            <p:ph type="body" idx="2"/>
          </p:nvPr>
        </p:nvSpPr>
        <p:spPr>
          <a:prstGeom prst="rect">
            <a:avLst/>
          </a:prstGeom>
        </p:spPr>
        <p:txBody>
          <a:bodyPr lIns="91425" tIns="91425" rIns="91425" bIns="91425" anchor="t" anchorCtr="0">
            <a:noAutofit/>
          </a:bodyPr>
          <a:lstStyle/>
          <a:p>
            <a:pPr lvl="0" rtl="0">
              <a:lnSpc>
                <a:spcPct val="140000"/>
              </a:lnSpc>
              <a:spcBef>
                <a:spcPts val="0"/>
              </a:spcBef>
              <a:spcAft>
                <a:spcPts val="2000"/>
              </a:spcAft>
              <a:buNone/>
            </a:pPr>
            <a:endParaRPr sz="1100" dirty="0">
              <a:solidFill>
                <a:srgbClr val="545454"/>
              </a:solidFill>
              <a:latin typeface="Arial"/>
              <a:ea typeface="Arial"/>
              <a:cs typeface="Arial"/>
              <a:sym typeface="Arial"/>
            </a:endParaRPr>
          </a:p>
          <a:p>
            <a:pPr lvl="0">
              <a:spcBef>
                <a:spcPts val="0"/>
              </a:spcBef>
              <a:buNone/>
            </a:pPr>
            <a:endParaRPr dirty="0"/>
          </a:p>
        </p:txBody>
      </p:sp>
      <p:pic>
        <p:nvPicPr>
          <p:cNvPr id="190" name="Shape 190" descr="Image result for dovetail saw"/>
          <p:cNvPicPr preferRelativeResize="0"/>
          <p:nvPr/>
        </p:nvPicPr>
        <p:blipFill rotWithShape="1">
          <a:blip r:embed="rId3">
            <a:alphaModFix/>
          </a:blip>
          <a:srcRect l="6694" t="30961" r="4515" b="13784"/>
          <a:stretch/>
        </p:blipFill>
        <p:spPr>
          <a:xfrm>
            <a:off x="4549082" y="0"/>
            <a:ext cx="4594917" cy="1900719"/>
          </a:xfrm>
          <a:prstGeom prst="rect">
            <a:avLst/>
          </a:prstGeom>
          <a:noFill/>
          <a:ln>
            <a:noFill/>
          </a:ln>
        </p:spPr>
      </p:pic>
      <p:sp>
        <p:nvSpPr>
          <p:cNvPr id="5" name="Shape 69"/>
          <p:cNvSpPr txBox="1"/>
          <p:nvPr/>
        </p:nvSpPr>
        <p:spPr>
          <a:xfrm>
            <a:off x="4939500" y="4623280"/>
            <a:ext cx="2433000" cy="329700"/>
          </a:xfrm>
          <a:prstGeom prst="rect">
            <a:avLst/>
          </a:prstGeom>
          <a:noFill/>
          <a:ln>
            <a:noFill/>
          </a:ln>
        </p:spPr>
        <p:txBody>
          <a:bodyPr lIns="91425" tIns="91425" rIns="91425" bIns="91425" anchor="t" anchorCtr="0">
            <a:noAutofit/>
          </a:bodyPr>
          <a:lstStyle/>
          <a:p>
            <a:pPr lvl="0">
              <a:spcBef>
                <a:spcPts val="0"/>
              </a:spcBef>
              <a:buNone/>
            </a:pPr>
            <a:r>
              <a:rPr lang="en-GB" dirty="0"/>
              <a:t>Soham Sud - 7.5</a:t>
            </a:r>
          </a:p>
        </p:txBody>
      </p:sp>
      <p:sp>
        <p:nvSpPr>
          <p:cNvPr id="3" name="Rectangle 2"/>
          <p:cNvSpPr/>
          <p:nvPr/>
        </p:nvSpPr>
        <p:spPr>
          <a:xfrm>
            <a:off x="4741524" y="2328762"/>
            <a:ext cx="4572000" cy="2031325"/>
          </a:xfrm>
          <a:prstGeom prst="rect">
            <a:avLst/>
          </a:prstGeom>
        </p:spPr>
        <p:txBody>
          <a:bodyPr>
            <a:spAutoFit/>
          </a:bodyPr>
          <a:lstStyle/>
          <a:p>
            <a:pPr lvl="0"/>
            <a:r>
              <a:rPr lang="en-GB" sz="1800" b="1" u="sng" dirty="0">
                <a:latin typeface="Baskerville Old Face" panose="02020602080505020303" pitchFamily="18" charset="0"/>
              </a:rPr>
              <a:t>Dovetail Saw</a:t>
            </a:r>
          </a:p>
          <a:p>
            <a:pPr lvl="0"/>
            <a:r>
              <a:rPr lang="en-GB" sz="1800" dirty="0">
                <a:latin typeface="Baskerville Old Face" panose="02020602080505020303" pitchFamily="18" charset="0"/>
              </a:rPr>
              <a:t>Dovetail saws are used for applications that require small, very precise cuts or when an extremely neat finish is required. They are typically used for joint-making, particularly dovetail joints, where two pieces of wood must fit together precisely.</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Shape 195"/>
          <p:cNvSpPr txBox="1">
            <a:spLocks noGrp="1"/>
          </p:cNvSpPr>
          <p:nvPr>
            <p:ph type="title"/>
          </p:nvPr>
        </p:nvSpPr>
        <p:spPr>
          <a:xfrm>
            <a:off x="311700" y="445025"/>
            <a:ext cx="8520600" cy="707400"/>
          </a:xfrm>
          <a:prstGeom prst="rect">
            <a:avLst/>
          </a:prstGeom>
        </p:spPr>
        <p:txBody>
          <a:bodyPr lIns="91425" tIns="91425" rIns="91425" bIns="91425" anchor="t" anchorCtr="0">
            <a:noAutofit/>
          </a:bodyPr>
          <a:lstStyle/>
          <a:p>
            <a:pPr lvl="0">
              <a:spcBef>
                <a:spcPts val="0"/>
              </a:spcBef>
              <a:buNone/>
            </a:pPr>
            <a:r>
              <a:rPr lang="en-GB" u="sng" dirty="0"/>
              <a:t>Don’t get confused!!!!!!!!!!!!!!!!</a:t>
            </a:r>
          </a:p>
        </p:txBody>
      </p:sp>
      <p:pic>
        <p:nvPicPr>
          <p:cNvPr id="196" name="Shape 196" descr="Image result for dovetail saw"/>
          <p:cNvPicPr preferRelativeResize="0"/>
          <p:nvPr/>
        </p:nvPicPr>
        <p:blipFill>
          <a:blip r:embed="rId3">
            <a:alphaModFix/>
          </a:blip>
          <a:stretch>
            <a:fillRect/>
          </a:stretch>
        </p:blipFill>
        <p:spPr>
          <a:xfrm>
            <a:off x="960400" y="1242825"/>
            <a:ext cx="5549000" cy="3692624"/>
          </a:xfrm>
          <a:prstGeom prst="rect">
            <a:avLst/>
          </a:prstGeom>
          <a:noFill/>
          <a:ln>
            <a:noFill/>
          </a:ln>
        </p:spPr>
      </p:pic>
      <p:sp>
        <p:nvSpPr>
          <p:cNvPr id="4" name="Shape 69"/>
          <p:cNvSpPr txBox="1"/>
          <p:nvPr/>
        </p:nvSpPr>
        <p:spPr>
          <a:xfrm>
            <a:off x="6362166" y="310048"/>
            <a:ext cx="2433000" cy="329700"/>
          </a:xfrm>
          <a:prstGeom prst="rect">
            <a:avLst/>
          </a:prstGeom>
          <a:noFill/>
          <a:ln>
            <a:noFill/>
          </a:ln>
        </p:spPr>
        <p:txBody>
          <a:bodyPr lIns="91425" tIns="91425" rIns="91425" bIns="91425" anchor="t" anchorCtr="0">
            <a:noAutofit/>
          </a:bodyPr>
          <a:lstStyle/>
          <a:p>
            <a:pPr lvl="0">
              <a:spcBef>
                <a:spcPts val="0"/>
              </a:spcBef>
              <a:buNone/>
            </a:pPr>
            <a:r>
              <a:rPr lang="en-GB" dirty="0"/>
              <a:t>Soham Sud - 7.5</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Shape 201"/>
          <p:cNvSpPr txBox="1">
            <a:spLocks noGrp="1"/>
          </p:cNvSpPr>
          <p:nvPr>
            <p:ph type="title"/>
          </p:nvPr>
        </p:nvSpPr>
        <p:spPr>
          <a:prstGeom prst="rect">
            <a:avLst/>
          </a:prstGeom>
        </p:spPr>
        <p:txBody>
          <a:bodyPr lIns="91425" tIns="91425" rIns="91425" bIns="91425" anchor="t" anchorCtr="0">
            <a:noAutofit/>
          </a:bodyPr>
          <a:lstStyle/>
          <a:p>
            <a:pPr lvl="0">
              <a:spcBef>
                <a:spcPts val="0"/>
              </a:spcBef>
              <a:buNone/>
            </a:pPr>
            <a:r>
              <a:rPr lang="en-GB" sz="9600" u="sng" dirty="0"/>
              <a:t>Coping Saw</a:t>
            </a:r>
          </a:p>
        </p:txBody>
      </p:sp>
      <p:pic>
        <p:nvPicPr>
          <p:cNvPr id="203" name="Shape 203" descr="Image result for coping saw"/>
          <p:cNvPicPr preferRelativeResize="0"/>
          <p:nvPr/>
        </p:nvPicPr>
        <p:blipFill>
          <a:blip r:embed="rId3">
            <a:alphaModFix/>
          </a:blip>
          <a:stretch>
            <a:fillRect/>
          </a:stretch>
        </p:blipFill>
        <p:spPr>
          <a:xfrm>
            <a:off x="4561610" y="0"/>
            <a:ext cx="4582390" cy="1546567"/>
          </a:xfrm>
          <a:prstGeom prst="rect">
            <a:avLst/>
          </a:prstGeom>
          <a:noFill/>
          <a:ln>
            <a:noFill/>
          </a:ln>
        </p:spPr>
      </p:pic>
      <p:sp>
        <p:nvSpPr>
          <p:cNvPr id="5" name="Shape 69"/>
          <p:cNvSpPr txBox="1"/>
          <p:nvPr/>
        </p:nvSpPr>
        <p:spPr>
          <a:xfrm>
            <a:off x="4918718" y="4528757"/>
            <a:ext cx="2433000" cy="329700"/>
          </a:xfrm>
          <a:prstGeom prst="rect">
            <a:avLst/>
          </a:prstGeom>
          <a:noFill/>
          <a:ln>
            <a:noFill/>
          </a:ln>
        </p:spPr>
        <p:txBody>
          <a:bodyPr lIns="91425" tIns="91425" rIns="91425" bIns="91425" anchor="t" anchorCtr="0">
            <a:noAutofit/>
          </a:bodyPr>
          <a:lstStyle/>
          <a:p>
            <a:pPr lvl="0">
              <a:spcBef>
                <a:spcPts val="0"/>
              </a:spcBef>
              <a:buNone/>
            </a:pPr>
            <a:r>
              <a:rPr lang="en-GB" dirty="0"/>
              <a:t>Soham Sud - 7.5</a:t>
            </a:r>
          </a:p>
        </p:txBody>
      </p:sp>
      <p:sp>
        <p:nvSpPr>
          <p:cNvPr id="18" name="Shape 202"/>
          <p:cNvSpPr txBox="1">
            <a:spLocks noGrp="1"/>
          </p:cNvSpPr>
          <p:nvPr>
            <p:ph type="body" idx="2"/>
          </p:nvPr>
        </p:nvSpPr>
        <p:spPr>
          <a:xfrm>
            <a:off x="4675908" y="1546567"/>
            <a:ext cx="4083627" cy="2982190"/>
          </a:xfrm>
          <a:prstGeom prst="rect">
            <a:avLst/>
          </a:prstGeom>
        </p:spPr>
        <p:txBody>
          <a:bodyPr lIns="91425" tIns="91425" rIns="91425" bIns="91425" anchor="t" anchorCtr="0">
            <a:noAutofit/>
          </a:bodyPr>
          <a:lstStyle/>
          <a:p>
            <a:pPr lvl="0" rtl="0">
              <a:lnSpc>
                <a:spcPct val="100000"/>
              </a:lnSpc>
              <a:spcBef>
                <a:spcPts val="0"/>
              </a:spcBef>
              <a:spcAft>
                <a:spcPts val="0"/>
              </a:spcAft>
              <a:buNone/>
            </a:pPr>
            <a:r>
              <a:rPr lang="en-GB" b="1" u="sng" dirty="0" smtClean="0">
                <a:solidFill>
                  <a:srgbClr val="000000"/>
                </a:solidFill>
                <a:latin typeface="Baskerville Old Face" panose="02020602080505020303" pitchFamily="18" charset="0"/>
                <a:ea typeface="Arial"/>
                <a:cs typeface="Arial"/>
                <a:sym typeface="Arial"/>
              </a:rPr>
              <a:t>Coping Saw</a:t>
            </a:r>
          </a:p>
          <a:p>
            <a:pPr lvl="0" rtl="0">
              <a:lnSpc>
                <a:spcPct val="100000"/>
              </a:lnSpc>
              <a:spcBef>
                <a:spcPts val="0"/>
              </a:spcBef>
              <a:spcAft>
                <a:spcPts val="0"/>
              </a:spcAft>
              <a:buNone/>
            </a:pPr>
            <a:r>
              <a:rPr lang="en-GB" dirty="0" smtClean="0">
                <a:solidFill>
                  <a:srgbClr val="000000"/>
                </a:solidFill>
                <a:latin typeface="Baskerville Old Face" panose="02020602080505020303" pitchFamily="18" charset="0"/>
                <a:ea typeface="Arial"/>
                <a:cs typeface="Arial"/>
                <a:sym typeface="Arial"/>
              </a:rPr>
              <a:t>A coping saw has a thin blade stretched between a U-shaped frame and attached to a handle. The blade is designed to be removed from the frame.</a:t>
            </a:r>
          </a:p>
          <a:p>
            <a:pPr lvl="0" rtl="0">
              <a:lnSpc>
                <a:spcPct val="100000"/>
              </a:lnSpc>
              <a:spcBef>
                <a:spcPts val="0"/>
              </a:spcBef>
              <a:spcAft>
                <a:spcPts val="0"/>
              </a:spcAft>
              <a:buNone/>
            </a:pPr>
            <a:r>
              <a:rPr lang="en-GB" dirty="0" smtClean="0">
                <a:solidFill>
                  <a:srgbClr val="000000"/>
                </a:solidFill>
                <a:latin typeface="Baskerville Old Face" panose="02020602080505020303" pitchFamily="18" charset="0"/>
                <a:ea typeface="Arial"/>
                <a:cs typeface="Arial"/>
                <a:sym typeface="Arial"/>
              </a:rPr>
              <a:t>Coping saws are designed for very delicate cutting applications (e.g., making intricate shapes or curved lines). They are often used to shape the edges of wooden moulding, or when creating joints.</a:t>
            </a:r>
            <a:endParaRPr lang="en-GB" dirty="0">
              <a:solidFill>
                <a:srgbClr val="000000"/>
              </a:solidFill>
              <a:latin typeface="Baskerville Old Face" panose="02020602080505020303" pitchFamily="18" charset="0"/>
              <a:ea typeface="Arial"/>
              <a:cs typeface="Arial"/>
              <a:sym typeface="Aria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Shape 208"/>
          <p:cNvSpPr txBox="1">
            <a:spLocks noGrp="1"/>
          </p:cNvSpPr>
          <p:nvPr>
            <p:ph type="title"/>
          </p:nvPr>
        </p:nvSpPr>
        <p:spPr>
          <a:xfrm>
            <a:off x="155864" y="1039674"/>
            <a:ext cx="4154835" cy="3127081"/>
          </a:xfrm>
          <a:prstGeom prst="rect">
            <a:avLst/>
          </a:prstGeom>
        </p:spPr>
        <p:txBody>
          <a:bodyPr lIns="91425" tIns="91425" rIns="91425" bIns="91425" anchor="t" anchorCtr="0">
            <a:noAutofit/>
          </a:bodyPr>
          <a:lstStyle/>
          <a:p>
            <a:pPr lvl="0">
              <a:spcBef>
                <a:spcPts val="0"/>
              </a:spcBef>
              <a:buNone/>
            </a:pPr>
            <a:r>
              <a:rPr lang="en-GB" sz="9600" u="sng" dirty="0"/>
              <a:t>Hack Saw</a:t>
            </a:r>
          </a:p>
        </p:txBody>
      </p:sp>
      <p:pic>
        <p:nvPicPr>
          <p:cNvPr id="210" name="Shape 210" descr="Image result for hack saw"/>
          <p:cNvPicPr preferRelativeResize="0"/>
          <p:nvPr/>
        </p:nvPicPr>
        <p:blipFill>
          <a:blip r:embed="rId3">
            <a:alphaModFix/>
          </a:blip>
          <a:stretch>
            <a:fillRect/>
          </a:stretch>
        </p:blipFill>
        <p:spPr>
          <a:xfrm>
            <a:off x="4551218" y="1"/>
            <a:ext cx="4592782" cy="1943099"/>
          </a:xfrm>
          <a:prstGeom prst="rect">
            <a:avLst/>
          </a:prstGeom>
          <a:noFill/>
          <a:ln>
            <a:noFill/>
          </a:ln>
        </p:spPr>
      </p:pic>
      <p:sp>
        <p:nvSpPr>
          <p:cNvPr id="5" name="Shape 69"/>
          <p:cNvSpPr txBox="1"/>
          <p:nvPr/>
        </p:nvSpPr>
        <p:spPr>
          <a:xfrm>
            <a:off x="4704270" y="4528423"/>
            <a:ext cx="2433000" cy="329700"/>
          </a:xfrm>
          <a:prstGeom prst="rect">
            <a:avLst/>
          </a:prstGeom>
          <a:noFill/>
          <a:ln>
            <a:noFill/>
          </a:ln>
        </p:spPr>
        <p:txBody>
          <a:bodyPr lIns="91425" tIns="91425" rIns="91425" bIns="91425" anchor="t" anchorCtr="0">
            <a:noAutofit/>
          </a:bodyPr>
          <a:lstStyle/>
          <a:p>
            <a:pPr lvl="0">
              <a:spcBef>
                <a:spcPts val="0"/>
              </a:spcBef>
              <a:buNone/>
            </a:pPr>
            <a:r>
              <a:rPr lang="en-GB" dirty="0"/>
              <a:t>Soham Sud - 7.5</a:t>
            </a:r>
          </a:p>
        </p:txBody>
      </p:sp>
      <p:sp>
        <p:nvSpPr>
          <p:cNvPr id="9" name="Rectangle 8"/>
          <p:cNvSpPr/>
          <p:nvPr/>
        </p:nvSpPr>
        <p:spPr>
          <a:xfrm>
            <a:off x="4704270" y="1943100"/>
            <a:ext cx="4439730" cy="2585323"/>
          </a:xfrm>
          <a:prstGeom prst="rect">
            <a:avLst/>
          </a:prstGeom>
        </p:spPr>
        <p:txBody>
          <a:bodyPr wrap="square">
            <a:spAutoFit/>
          </a:bodyPr>
          <a:lstStyle/>
          <a:p>
            <a:pPr lvl="0"/>
            <a:r>
              <a:rPr lang="en-GB" sz="1800" b="1" u="sng" dirty="0">
                <a:latin typeface="Baskerville Old Face" panose="02020602080505020303" pitchFamily="18" charset="0"/>
              </a:rPr>
              <a:t>Hack Saw</a:t>
            </a:r>
          </a:p>
          <a:p>
            <a:pPr lvl="0"/>
            <a:r>
              <a:rPr lang="en-GB" sz="1800" dirty="0">
                <a:latin typeface="Baskerville Old Face" panose="02020602080505020303" pitchFamily="18" charset="0"/>
              </a:rPr>
              <a:t>The hacksaw is a saw with a narrow fine-toothed blade set in a frame,</a:t>
            </a:r>
          </a:p>
          <a:p>
            <a:pPr lvl="0"/>
            <a:r>
              <a:rPr lang="en-GB" sz="1800" dirty="0">
                <a:latin typeface="Baskerville Old Face" panose="02020602080505020303" pitchFamily="18" charset="0"/>
              </a:rPr>
              <a:t>used to cut steel and other metals. It can also be used to cut plastics, although it is not normally used to cut woods. It is sometimes called an adjustable hacksaw because the length of the frame can be altered to hold blades of different sizes.</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5" name="Rectangle 4"/>
          <p:cNvSpPr/>
          <p:nvPr/>
        </p:nvSpPr>
        <p:spPr>
          <a:xfrm>
            <a:off x="646337" y="2632348"/>
            <a:ext cx="2844002" cy="2372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ounded Rectangle 1"/>
          <p:cNvSpPr/>
          <p:nvPr/>
        </p:nvSpPr>
        <p:spPr>
          <a:xfrm>
            <a:off x="4571148" y="0"/>
            <a:ext cx="4572852" cy="29468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5" name="Shape 215"/>
          <p:cNvSpPr txBox="1">
            <a:spLocks noGrp="1"/>
          </p:cNvSpPr>
          <p:nvPr>
            <p:ph type="title"/>
          </p:nvPr>
        </p:nvSpPr>
        <p:spPr>
          <a:prstGeom prst="rect">
            <a:avLst/>
          </a:prstGeom>
        </p:spPr>
        <p:txBody>
          <a:bodyPr lIns="91425" tIns="91425" rIns="91425" bIns="91425" anchor="t" anchorCtr="0">
            <a:noAutofit/>
          </a:bodyPr>
          <a:lstStyle/>
          <a:p>
            <a:pPr lvl="0">
              <a:spcBef>
                <a:spcPts val="0"/>
              </a:spcBef>
              <a:buNone/>
            </a:pPr>
            <a:r>
              <a:rPr lang="en-GB" sz="9600" u="sng" dirty="0"/>
              <a:t>Pine</a:t>
            </a:r>
          </a:p>
        </p:txBody>
      </p:sp>
      <p:sp>
        <p:nvSpPr>
          <p:cNvPr id="216" name="Shape 216"/>
          <p:cNvSpPr txBox="1">
            <a:spLocks noGrp="1"/>
          </p:cNvSpPr>
          <p:nvPr>
            <p:ph type="body" idx="2"/>
          </p:nvPr>
        </p:nvSpPr>
        <p:spPr>
          <a:prstGeom prst="rect">
            <a:avLst/>
          </a:prstGeom>
        </p:spPr>
        <p:txBody>
          <a:bodyPr lIns="91425" tIns="91425" rIns="91425" bIns="91425" anchor="t" anchorCtr="0">
            <a:noAutofit/>
          </a:bodyPr>
          <a:lstStyle/>
          <a:p>
            <a:pPr lvl="0" rtl="0">
              <a:lnSpc>
                <a:spcPct val="100000"/>
              </a:lnSpc>
              <a:spcBef>
                <a:spcPts val="0"/>
              </a:spcBef>
              <a:spcAft>
                <a:spcPts val="0"/>
              </a:spcAft>
              <a:buNone/>
            </a:pPr>
            <a:r>
              <a:rPr lang="en-GB" sz="1900" b="1" u="sng" dirty="0">
                <a:solidFill>
                  <a:srgbClr val="000000"/>
                </a:solidFill>
                <a:latin typeface="Baskerville Old Face" panose="02020602080505020303" pitchFamily="18" charset="0"/>
                <a:ea typeface="Arial"/>
                <a:cs typeface="Arial"/>
                <a:sym typeface="Arial"/>
              </a:rPr>
              <a:t>Pine:</a:t>
            </a:r>
          </a:p>
          <a:p>
            <a:pPr lvl="0" rtl="0">
              <a:lnSpc>
                <a:spcPct val="100000"/>
              </a:lnSpc>
              <a:spcBef>
                <a:spcPts val="0"/>
              </a:spcBef>
              <a:spcAft>
                <a:spcPts val="0"/>
              </a:spcAft>
              <a:buNone/>
            </a:pPr>
            <a:r>
              <a:rPr lang="en-GB" sz="1900" dirty="0">
                <a:solidFill>
                  <a:srgbClr val="252525"/>
                </a:solidFill>
                <a:latin typeface="Baskerville Old Face" panose="02020602080505020303" pitchFamily="18" charset="0"/>
                <a:ea typeface="Arial"/>
                <a:cs typeface="Arial"/>
                <a:sym typeface="Arial"/>
              </a:rPr>
              <a:t>Pine is an inexpensive, lightweight wood that can be yellowish or whitish with brown knots. It's low-cost, and it takes paint well, so it's great for kids' furniture.</a:t>
            </a:r>
          </a:p>
        </p:txBody>
      </p:sp>
      <p:pic>
        <p:nvPicPr>
          <p:cNvPr id="218" name="Shape 218" descr="Image result for pine wood furniture"/>
          <p:cNvPicPr preferRelativeResize="0"/>
          <p:nvPr/>
        </p:nvPicPr>
        <p:blipFill>
          <a:blip r:embed="rId3">
            <a:alphaModFix/>
          </a:blip>
          <a:stretch>
            <a:fillRect/>
          </a:stretch>
        </p:blipFill>
        <p:spPr>
          <a:xfrm>
            <a:off x="4571148" y="2946850"/>
            <a:ext cx="2245725" cy="2196650"/>
          </a:xfrm>
          <a:prstGeom prst="rect">
            <a:avLst/>
          </a:prstGeom>
          <a:noFill/>
          <a:ln>
            <a:noFill/>
          </a:ln>
        </p:spPr>
      </p:pic>
      <p:sp>
        <p:nvSpPr>
          <p:cNvPr id="6" name="Shape 69"/>
          <p:cNvSpPr txBox="1"/>
          <p:nvPr/>
        </p:nvSpPr>
        <p:spPr>
          <a:xfrm>
            <a:off x="7185225" y="3797125"/>
            <a:ext cx="1740566" cy="329700"/>
          </a:xfrm>
          <a:prstGeom prst="rect">
            <a:avLst/>
          </a:prstGeom>
          <a:noFill/>
          <a:ln>
            <a:noFill/>
          </a:ln>
        </p:spPr>
        <p:txBody>
          <a:bodyPr lIns="91425" tIns="91425" rIns="91425" bIns="91425" anchor="t" anchorCtr="0">
            <a:noAutofit/>
          </a:bodyPr>
          <a:lstStyle/>
          <a:p>
            <a:pPr lvl="0">
              <a:spcBef>
                <a:spcPts val="0"/>
              </a:spcBef>
              <a:buNone/>
            </a:pPr>
            <a:r>
              <a:rPr lang="en-GB" dirty="0"/>
              <a:t>Soham Sud - 7.5</a:t>
            </a:r>
          </a:p>
        </p:txBody>
      </p:sp>
      <p:pic>
        <p:nvPicPr>
          <p:cNvPr id="2054" name="Picture 6" descr="Image result for pine box">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0112" y="3061846"/>
            <a:ext cx="1596451" cy="159645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Shape 223"/>
          <p:cNvSpPr txBox="1">
            <a:spLocks noGrp="1"/>
          </p:cNvSpPr>
          <p:nvPr>
            <p:ph type="title"/>
          </p:nvPr>
        </p:nvSpPr>
        <p:spPr>
          <a:xfrm>
            <a:off x="311700" y="215059"/>
            <a:ext cx="1714527" cy="1051266"/>
          </a:xfrm>
          <a:prstGeom prst="rect">
            <a:avLst/>
          </a:prstGeom>
        </p:spPr>
        <p:txBody>
          <a:bodyPr lIns="91425" tIns="91425" rIns="91425" bIns="91425" anchor="t" anchorCtr="0">
            <a:noAutofit/>
          </a:bodyPr>
          <a:lstStyle/>
          <a:p>
            <a:pPr lvl="0">
              <a:spcBef>
                <a:spcPts val="0"/>
              </a:spcBef>
              <a:buNone/>
            </a:pPr>
            <a:r>
              <a:rPr lang="en-GB" sz="6600" u="sng" dirty="0"/>
              <a:t>MDF</a:t>
            </a:r>
          </a:p>
        </p:txBody>
      </p:sp>
      <p:sp>
        <p:nvSpPr>
          <p:cNvPr id="224" name="Shape 224"/>
          <p:cNvSpPr txBox="1">
            <a:spLocks noGrp="1"/>
          </p:cNvSpPr>
          <p:nvPr>
            <p:ph type="body" idx="1"/>
          </p:nvPr>
        </p:nvSpPr>
        <p:spPr>
          <a:xfrm>
            <a:off x="311700" y="1266325"/>
            <a:ext cx="2484000" cy="3302700"/>
          </a:xfrm>
          <a:prstGeom prst="rect">
            <a:avLst/>
          </a:prstGeom>
        </p:spPr>
        <p:txBody>
          <a:bodyPr lIns="91425" tIns="91425" rIns="91425" bIns="91425" anchor="t" anchorCtr="0">
            <a:noAutofit/>
          </a:bodyPr>
          <a:lstStyle/>
          <a:p>
            <a:pPr lvl="0" rtl="0">
              <a:lnSpc>
                <a:spcPct val="100000"/>
              </a:lnSpc>
              <a:spcBef>
                <a:spcPts val="0"/>
              </a:spcBef>
              <a:spcAft>
                <a:spcPts val="0"/>
              </a:spcAft>
              <a:buNone/>
            </a:pPr>
            <a:r>
              <a:rPr lang="en-GB" sz="1600" b="1" u="sng" dirty="0">
                <a:solidFill>
                  <a:srgbClr val="000000"/>
                </a:solidFill>
                <a:latin typeface="Baskerville Old Face" panose="02020602080505020303" pitchFamily="18" charset="0"/>
                <a:ea typeface="Arial"/>
                <a:cs typeface="Arial"/>
                <a:sym typeface="Arial"/>
              </a:rPr>
              <a:t>MDF:</a:t>
            </a:r>
          </a:p>
          <a:p>
            <a:pPr lvl="0" rtl="0">
              <a:lnSpc>
                <a:spcPct val="100000"/>
              </a:lnSpc>
              <a:spcBef>
                <a:spcPts val="0"/>
              </a:spcBef>
              <a:spcAft>
                <a:spcPts val="0"/>
              </a:spcAft>
              <a:buNone/>
            </a:pPr>
            <a:r>
              <a:rPr lang="en-GB" sz="1600" dirty="0">
                <a:solidFill>
                  <a:srgbClr val="222222"/>
                </a:solidFill>
                <a:latin typeface="Baskerville Old Face" panose="02020602080505020303" pitchFamily="18" charset="0"/>
                <a:ea typeface="Arial"/>
                <a:cs typeface="Arial"/>
                <a:sym typeface="Arial"/>
              </a:rPr>
              <a:t>Medium-density fibreboard (MDF) is an engineered wood product made by breaking down hardwood or softwood residuals into wood fibres, often in a defibrator, combining it with wax and a resin binder, and forming panels by applying high temperature and pressure. MDF is generally denser than plywood.</a:t>
            </a:r>
          </a:p>
          <a:p>
            <a:pPr lvl="0">
              <a:spcBef>
                <a:spcPts val="0"/>
              </a:spcBef>
              <a:buNone/>
            </a:pPr>
            <a:endParaRPr dirty="0"/>
          </a:p>
        </p:txBody>
      </p:sp>
      <p:sp>
        <p:nvSpPr>
          <p:cNvPr id="225" name="Shape 225" descr="The production and use of Medium Density Fibreboard (MDF) and High Density Fibreboard (HDF)." title="MDF and HDF">
            <a:hlinkClick r:id="rId3"/>
          </p:cNvPr>
          <p:cNvSpPr/>
          <p:nvPr/>
        </p:nvSpPr>
        <p:spPr>
          <a:xfrm>
            <a:off x="2712850" y="0"/>
            <a:ext cx="6431150" cy="5143500"/>
          </a:xfrm>
          <a:prstGeom prst="rect">
            <a:avLst/>
          </a:prstGeom>
          <a:blipFill>
            <a:blip r:embed="rId4">
              <a:alphaModFix/>
            </a:blip>
            <a:stretch>
              <a:fillRect/>
            </a:stretch>
          </a:blipFill>
          <a:ln>
            <a:noFill/>
          </a:ln>
        </p:spPr>
      </p:sp>
      <p:sp>
        <p:nvSpPr>
          <p:cNvPr id="5" name="Shape 69"/>
          <p:cNvSpPr txBox="1"/>
          <p:nvPr/>
        </p:nvSpPr>
        <p:spPr>
          <a:xfrm>
            <a:off x="680512" y="4526562"/>
            <a:ext cx="1663527" cy="329700"/>
          </a:xfrm>
          <a:prstGeom prst="rect">
            <a:avLst/>
          </a:prstGeom>
          <a:noFill/>
          <a:ln>
            <a:noFill/>
          </a:ln>
        </p:spPr>
        <p:txBody>
          <a:bodyPr lIns="91425" tIns="91425" rIns="91425" bIns="91425" anchor="t" anchorCtr="0">
            <a:noAutofit/>
          </a:bodyPr>
          <a:lstStyle/>
          <a:p>
            <a:pPr lvl="0">
              <a:spcBef>
                <a:spcPts val="0"/>
              </a:spcBef>
              <a:buNone/>
            </a:pPr>
            <a:r>
              <a:rPr lang="en-GB" dirty="0"/>
              <a:t>Soham Sud - 7.5</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 name="Rounded Rectangular Callout 1"/>
          <p:cNvSpPr/>
          <p:nvPr/>
        </p:nvSpPr>
        <p:spPr>
          <a:xfrm>
            <a:off x="405245" y="1849582"/>
            <a:ext cx="1922319" cy="1756063"/>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0" name="Shape 230"/>
          <p:cNvSpPr txBox="1">
            <a:spLocks noGrp="1"/>
          </p:cNvSpPr>
          <p:nvPr>
            <p:ph type="title"/>
          </p:nvPr>
        </p:nvSpPr>
        <p:spPr>
          <a:xfrm>
            <a:off x="311700" y="445025"/>
            <a:ext cx="8520600" cy="707400"/>
          </a:xfrm>
          <a:prstGeom prst="rect">
            <a:avLst/>
          </a:prstGeom>
        </p:spPr>
        <p:txBody>
          <a:bodyPr lIns="91425" tIns="91425" rIns="91425" bIns="91425" anchor="t" anchorCtr="0">
            <a:noAutofit/>
          </a:bodyPr>
          <a:lstStyle/>
          <a:p>
            <a:pPr lvl="0">
              <a:spcBef>
                <a:spcPts val="0"/>
              </a:spcBef>
              <a:buNone/>
            </a:pPr>
            <a:r>
              <a:rPr lang="en-GB" u="sng" dirty="0"/>
              <a:t>Abrasive paper</a:t>
            </a:r>
          </a:p>
        </p:txBody>
      </p:sp>
      <p:pic>
        <p:nvPicPr>
          <p:cNvPr id="231" name="Shape 231" descr="Image result for abrasive paper grades"/>
          <p:cNvPicPr preferRelativeResize="0"/>
          <p:nvPr/>
        </p:nvPicPr>
        <p:blipFill>
          <a:blip r:embed="rId3">
            <a:alphaModFix/>
          </a:blip>
          <a:stretch>
            <a:fillRect/>
          </a:stretch>
        </p:blipFill>
        <p:spPr>
          <a:xfrm>
            <a:off x="2603775" y="1047524"/>
            <a:ext cx="6497000" cy="4023524"/>
          </a:xfrm>
          <a:prstGeom prst="rect">
            <a:avLst/>
          </a:prstGeom>
          <a:noFill/>
          <a:ln>
            <a:noFill/>
          </a:ln>
        </p:spPr>
      </p:pic>
      <p:sp>
        <p:nvSpPr>
          <p:cNvPr id="232" name="Shape 232"/>
          <p:cNvSpPr txBox="1"/>
          <p:nvPr/>
        </p:nvSpPr>
        <p:spPr>
          <a:xfrm>
            <a:off x="192570" y="1849582"/>
            <a:ext cx="2273100" cy="3126600"/>
          </a:xfrm>
          <a:prstGeom prst="rect">
            <a:avLst/>
          </a:prstGeom>
          <a:noFill/>
          <a:ln>
            <a:noFill/>
          </a:ln>
        </p:spPr>
        <p:txBody>
          <a:bodyPr lIns="91425" tIns="91425" rIns="91425" bIns="91425" anchor="t" anchorCtr="0">
            <a:noAutofit/>
          </a:bodyPr>
          <a:lstStyle/>
          <a:p>
            <a:pPr marL="152400" indent="0">
              <a:buClr>
                <a:schemeClr val="accent1"/>
              </a:buClr>
              <a:buSzPct val="100000"/>
            </a:pPr>
            <a:r>
              <a:rPr lang="en-GB" sz="1500" b="1" dirty="0">
                <a:solidFill>
                  <a:schemeClr val="bg2"/>
                </a:solidFill>
                <a:latin typeface="Baskerville Old Face" panose="02020602080505020303" pitchFamily="18" charset="0"/>
                <a:ea typeface="PT Sans Narrow"/>
                <a:cs typeface="PT Sans Narrow"/>
                <a:sym typeface="PT Sans Narrow"/>
              </a:rPr>
              <a:t>Sandpaper or glass paper are names used for a type of coated abrasive that consists of sheets of paper or cloth with abrasive material glued to one face.</a:t>
            </a:r>
          </a:p>
        </p:txBody>
      </p:sp>
      <p:sp>
        <p:nvSpPr>
          <p:cNvPr id="5" name="Shape 69"/>
          <p:cNvSpPr txBox="1"/>
          <p:nvPr/>
        </p:nvSpPr>
        <p:spPr>
          <a:xfrm>
            <a:off x="6362166" y="310048"/>
            <a:ext cx="2433000" cy="329700"/>
          </a:xfrm>
          <a:prstGeom prst="rect">
            <a:avLst/>
          </a:prstGeom>
          <a:noFill/>
          <a:ln>
            <a:noFill/>
          </a:ln>
        </p:spPr>
        <p:txBody>
          <a:bodyPr lIns="91425" tIns="91425" rIns="91425" bIns="91425" anchor="t" anchorCtr="0">
            <a:noAutofit/>
          </a:bodyPr>
          <a:lstStyle/>
          <a:p>
            <a:pPr lvl="0">
              <a:spcBef>
                <a:spcPts val="0"/>
              </a:spcBef>
              <a:buNone/>
            </a:pPr>
            <a:r>
              <a:rPr lang="en-GB" dirty="0"/>
              <a:t>Soham Sud - 7.5</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Text Placeholder 2"/>
          <p:cNvSpPr>
            <a:spLocks noGrp="1"/>
          </p:cNvSpPr>
          <p:nvPr>
            <p:ph type="body" idx="1"/>
          </p:nvPr>
        </p:nvSpPr>
        <p:spPr/>
        <p:txBody>
          <a:bodyPr/>
          <a:lstStyle/>
          <a:p>
            <a:endParaRPr lang="en-GB"/>
          </a:p>
        </p:txBody>
      </p:sp>
      <p:pic>
        <p:nvPicPr>
          <p:cNvPr id="4" name="VA36MxMeqEo"/>
          <p:cNvPicPr>
            <a:picLocks noRot="1" noChangeAspect="1"/>
          </p:cNvPicPr>
          <p:nvPr>
            <a:videoFile r:link="rId1"/>
          </p:nvPr>
        </p:nvPicPr>
        <p:blipFill>
          <a:blip r:embed="rId3"/>
          <a:stretch>
            <a:fillRect/>
          </a:stretch>
        </p:blipFill>
        <p:spPr>
          <a:xfrm>
            <a:off x="0" y="0"/>
            <a:ext cx="9144000" cy="5143500"/>
          </a:xfrm>
          <a:prstGeom prst="rect">
            <a:avLst/>
          </a:prstGeom>
        </p:spPr>
      </p:pic>
    </p:spTree>
    <p:extLst>
      <p:ext uri="{BB962C8B-B14F-4D97-AF65-F5344CB8AC3E}">
        <p14:creationId xmlns:p14="http://schemas.microsoft.com/office/powerpoint/2010/main" val="5604251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Shape 237"/>
          <p:cNvSpPr txBox="1">
            <a:spLocks noGrp="1"/>
          </p:cNvSpPr>
          <p:nvPr>
            <p:ph type="title"/>
          </p:nvPr>
        </p:nvSpPr>
        <p:spPr>
          <a:xfrm>
            <a:off x="311700" y="338300"/>
            <a:ext cx="8520600" cy="707400"/>
          </a:xfrm>
          <a:prstGeom prst="rect">
            <a:avLst/>
          </a:prstGeom>
        </p:spPr>
        <p:txBody>
          <a:bodyPr lIns="91425" tIns="91425" rIns="91425" bIns="91425" anchor="t" anchorCtr="0">
            <a:noAutofit/>
          </a:bodyPr>
          <a:lstStyle/>
          <a:p>
            <a:pPr lvl="0">
              <a:lnSpc>
                <a:spcPct val="100000"/>
              </a:lnSpc>
              <a:spcBef>
                <a:spcPts val="0"/>
              </a:spcBef>
              <a:buNone/>
            </a:pPr>
            <a:r>
              <a:rPr lang="en-GB" sz="2400">
                <a:solidFill>
                  <a:srgbClr val="CC0000"/>
                </a:solidFill>
              </a:rPr>
              <a:t>Bibliography</a:t>
            </a:r>
          </a:p>
        </p:txBody>
      </p:sp>
      <p:sp>
        <p:nvSpPr>
          <p:cNvPr id="238" name="Shape 238"/>
          <p:cNvSpPr txBox="1">
            <a:spLocks noGrp="1"/>
          </p:cNvSpPr>
          <p:nvPr>
            <p:ph type="body" idx="1"/>
          </p:nvPr>
        </p:nvSpPr>
        <p:spPr>
          <a:xfrm>
            <a:off x="311700" y="768325"/>
            <a:ext cx="8684100" cy="3951600"/>
          </a:xfrm>
          <a:prstGeom prst="rect">
            <a:avLst/>
          </a:prstGeom>
        </p:spPr>
        <p:txBody>
          <a:bodyPr lIns="91425" tIns="91425" rIns="91425" bIns="91425" anchor="t" anchorCtr="0">
            <a:noAutofit/>
          </a:bodyPr>
          <a:lstStyle/>
          <a:p>
            <a:pPr lvl="0" rtl="0">
              <a:lnSpc>
                <a:spcPct val="100000"/>
              </a:lnSpc>
              <a:spcBef>
                <a:spcPts val="0"/>
              </a:spcBef>
              <a:spcAft>
                <a:spcPts val="0"/>
              </a:spcAft>
              <a:buNone/>
            </a:pPr>
            <a:r>
              <a:rPr lang="en-GB" sz="1300" u="sng">
                <a:solidFill>
                  <a:srgbClr val="000000"/>
                </a:solidFill>
                <a:hlinkClick r:id="rId3"/>
              </a:rPr>
              <a:t>http://www.instructables.com/id/How-to-Measure-and-Mark-with-Precision/</a:t>
            </a:r>
          </a:p>
          <a:p>
            <a:pPr lvl="0">
              <a:lnSpc>
                <a:spcPct val="100000"/>
              </a:lnSpc>
              <a:spcBef>
                <a:spcPts val="0"/>
              </a:spcBef>
              <a:spcAft>
                <a:spcPts val="0"/>
              </a:spcAft>
              <a:buNone/>
            </a:pPr>
            <a:r>
              <a:rPr lang="en-GB" sz="1300" u="sng">
                <a:solidFill>
                  <a:srgbClr val="000000"/>
                </a:solidFill>
                <a:hlinkClick r:id="rId4"/>
              </a:rPr>
              <a:t>http://www.artofmanliness.com/2009/11/03/toolmanship-how-to-use-a-handsaw/</a:t>
            </a:r>
          </a:p>
          <a:p>
            <a:pPr lvl="0">
              <a:lnSpc>
                <a:spcPct val="100000"/>
              </a:lnSpc>
              <a:spcBef>
                <a:spcPts val="0"/>
              </a:spcBef>
              <a:spcAft>
                <a:spcPts val="0"/>
              </a:spcAft>
              <a:buNone/>
            </a:pPr>
            <a:r>
              <a:rPr lang="en-GB" sz="1300" u="sng">
                <a:solidFill>
                  <a:srgbClr val="000000"/>
                </a:solidFill>
                <a:hlinkClick r:id="rId5"/>
              </a:rPr>
              <a:t>http://www.diynetwork.com/how-to/skills-and-know-how/painting/sanding-and-preparing-wood-before-staining</a:t>
            </a:r>
          </a:p>
          <a:p>
            <a:pPr lvl="0">
              <a:lnSpc>
                <a:spcPct val="100000"/>
              </a:lnSpc>
              <a:spcBef>
                <a:spcPts val="0"/>
              </a:spcBef>
              <a:spcAft>
                <a:spcPts val="0"/>
              </a:spcAft>
              <a:buNone/>
            </a:pPr>
            <a:r>
              <a:rPr lang="en-GB" sz="1300" u="sng">
                <a:solidFill>
                  <a:srgbClr val="000000"/>
                </a:solidFill>
                <a:hlinkClick r:id="rId6"/>
              </a:rPr>
              <a:t>http://www.bbc.co.uk/schools/gcsebitesize/design/resistantmaterials/materialcomponentadhesiverev3.shtml</a:t>
            </a:r>
          </a:p>
          <a:p>
            <a:pPr lvl="0">
              <a:lnSpc>
                <a:spcPct val="100000"/>
              </a:lnSpc>
              <a:spcBef>
                <a:spcPts val="0"/>
              </a:spcBef>
              <a:spcAft>
                <a:spcPts val="0"/>
              </a:spcAft>
              <a:buNone/>
            </a:pPr>
            <a:r>
              <a:rPr lang="en-GB" sz="1300" u="sng">
                <a:solidFill>
                  <a:srgbClr val="000000"/>
                </a:solidFill>
                <a:hlinkClick r:id="rId7"/>
              </a:rPr>
              <a:t>https://www.thespruce.com/wood-joinery-types-3536631</a:t>
            </a:r>
          </a:p>
          <a:p>
            <a:pPr lvl="0">
              <a:lnSpc>
                <a:spcPct val="100000"/>
              </a:lnSpc>
              <a:spcBef>
                <a:spcPts val="0"/>
              </a:spcBef>
              <a:spcAft>
                <a:spcPts val="0"/>
              </a:spcAft>
              <a:buNone/>
            </a:pPr>
            <a:r>
              <a:rPr lang="en-GB" sz="1300" u="sng">
                <a:solidFill>
                  <a:srgbClr val="000000"/>
                </a:solidFill>
                <a:hlinkClick r:id="rId8"/>
              </a:rPr>
              <a:t>http://www.woodworkbasics.com/dowel-joint.html</a:t>
            </a:r>
          </a:p>
          <a:p>
            <a:pPr lvl="0">
              <a:lnSpc>
                <a:spcPct val="100000"/>
              </a:lnSpc>
              <a:spcBef>
                <a:spcPts val="0"/>
              </a:spcBef>
              <a:spcAft>
                <a:spcPts val="0"/>
              </a:spcAft>
              <a:buNone/>
            </a:pPr>
            <a:r>
              <a:rPr lang="en-GB" sz="1300" u="sng">
                <a:solidFill>
                  <a:srgbClr val="000000"/>
                </a:solidFill>
                <a:hlinkClick r:id="rId9"/>
              </a:rPr>
              <a:t>http://www.startwoodworking.com/post/lap-joint-basics</a:t>
            </a:r>
          </a:p>
          <a:p>
            <a:pPr lvl="0">
              <a:lnSpc>
                <a:spcPct val="100000"/>
              </a:lnSpc>
              <a:spcBef>
                <a:spcPts val="0"/>
              </a:spcBef>
              <a:spcAft>
                <a:spcPts val="0"/>
              </a:spcAft>
              <a:buNone/>
            </a:pPr>
            <a:r>
              <a:rPr lang="en-GB" sz="1300" u="sng">
                <a:solidFill>
                  <a:srgbClr val="000000"/>
                </a:solidFill>
                <a:hlinkClick r:id="rId10"/>
              </a:rPr>
              <a:t>http://www.popularmechanics.com/home/how-to-plans/how-to/a19197/how-to-cut-dovetail-joints-woodworking/</a:t>
            </a:r>
          </a:p>
          <a:p>
            <a:pPr lvl="0">
              <a:lnSpc>
                <a:spcPct val="100000"/>
              </a:lnSpc>
              <a:spcBef>
                <a:spcPts val="0"/>
              </a:spcBef>
              <a:spcAft>
                <a:spcPts val="0"/>
              </a:spcAft>
              <a:buNone/>
            </a:pPr>
            <a:r>
              <a:rPr lang="en-GB" sz="1300" u="sng">
                <a:solidFill>
                  <a:srgbClr val="000000"/>
                </a:solidFill>
                <a:latin typeface="Arial"/>
                <a:ea typeface="Arial"/>
                <a:cs typeface="Arial"/>
                <a:sym typeface="Arial"/>
                <a:hlinkClick r:id="rId11"/>
              </a:rPr>
              <a:t>https://en.wikipedia.org/wiki/Finger_joint</a:t>
            </a:r>
          </a:p>
          <a:p>
            <a:pPr lvl="0">
              <a:lnSpc>
                <a:spcPct val="100000"/>
              </a:lnSpc>
              <a:spcBef>
                <a:spcPts val="0"/>
              </a:spcBef>
              <a:spcAft>
                <a:spcPts val="0"/>
              </a:spcAft>
              <a:buNone/>
            </a:pPr>
            <a:r>
              <a:rPr lang="en-GB" sz="1300" u="sng">
                <a:solidFill>
                  <a:srgbClr val="000000"/>
                </a:solidFill>
                <a:latin typeface="Arial"/>
                <a:ea typeface="Arial"/>
                <a:cs typeface="Arial"/>
                <a:sym typeface="Arial"/>
                <a:hlinkClick r:id="rId12"/>
              </a:rPr>
              <a:t>https://www.wonkeedonkeetools.co.uk/handsaws/what-is-a-tenon-saw/</a:t>
            </a:r>
          </a:p>
          <a:p>
            <a:pPr lvl="0" rtl="0">
              <a:lnSpc>
                <a:spcPct val="100000"/>
              </a:lnSpc>
              <a:spcBef>
                <a:spcPts val="0"/>
              </a:spcBef>
              <a:spcAft>
                <a:spcPts val="0"/>
              </a:spcAft>
              <a:buNone/>
            </a:pPr>
            <a:r>
              <a:rPr lang="en-GB" sz="1300" u="sng">
                <a:solidFill>
                  <a:srgbClr val="000000"/>
                </a:solidFill>
                <a:latin typeface="Arial"/>
                <a:ea typeface="Arial"/>
                <a:cs typeface="Arial"/>
                <a:sym typeface="Arial"/>
                <a:hlinkClick r:id="rId13"/>
              </a:rPr>
              <a:t>https://www.wonkeedonkeetools.co.uk/handsaws/what-is-a-dovetail-saw/</a:t>
            </a:r>
          </a:p>
          <a:p>
            <a:pPr lvl="0" rtl="0">
              <a:lnSpc>
                <a:spcPct val="100000"/>
              </a:lnSpc>
              <a:spcBef>
                <a:spcPts val="0"/>
              </a:spcBef>
              <a:spcAft>
                <a:spcPts val="0"/>
              </a:spcAft>
              <a:buNone/>
            </a:pPr>
            <a:endParaRPr sz="1300">
              <a:solidFill>
                <a:srgbClr val="000000"/>
              </a:solidFill>
              <a:latin typeface="Arial"/>
              <a:ea typeface="Arial"/>
              <a:cs typeface="Arial"/>
              <a:sym typeface="Arial"/>
            </a:endParaRPr>
          </a:p>
          <a:p>
            <a:pPr lvl="0" rtl="0">
              <a:lnSpc>
                <a:spcPct val="100000"/>
              </a:lnSpc>
              <a:spcBef>
                <a:spcPts val="0"/>
              </a:spcBef>
              <a:spcAft>
                <a:spcPts val="0"/>
              </a:spcAft>
              <a:buNone/>
            </a:pPr>
            <a:r>
              <a:rPr lang="en-GB" sz="1300" u="sng">
                <a:solidFill>
                  <a:srgbClr val="000000"/>
                </a:solidFill>
                <a:latin typeface="Arial"/>
                <a:ea typeface="Arial"/>
                <a:cs typeface="Arial"/>
                <a:sym typeface="Arial"/>
                <a:hlinkClick r:id="rId14"/>
              </a:rPr>
              <a:t>https://www.wonkeedonkeetools.co.uk/handsaws/what-is-a-coping-saw/</a:t>
            </a:r>
          </a:p>
          <a:p>
            <a:pPr lvl="0" rtl="0">
              <a:lnSpc>
                <a:spcPct val="100000"/>
              </a:lnSpc>
              <a:spcBef>
                <a:spcPts val="0"/>
              </a:spcBef>
              <a:spcAft>
                <a:spcPts val="0"/>
              </a:spcAft>
              <a:buNone/>
            </a:pPr>
            <a:r>
              <a:rPr lang="en-GB" sz="1300" u="sng">
                <a:solidFill>
                  <a:srgbClr val="000000"/>
                </a:solidFill>
                <a:latin typeface="Arial"/>
                <a:ea typeface="Arial"/>
                <a:cs typeface="Arial"/>
                <a:sym typeface="Arial"/>
                <a:hlinkClick r:id="rId15"/>
              </a:rPr>
              <a:t>https://en.wikipedia.org/wiki/Medium-density_fibreboard</a:t>
            </a:r>
          </a:p>
          <a:p>
            <a:pPr lvl="0" rtl="0">
              <a:lnSpc>
                <a:spcPct val="100000"/>
              </a:lnSpc>
              <a:spcBef>
                <a:spcPts val="0"/>
              </a:spcBef>
              <a:spcAft>
                <a:spcPts val="0"/>
              </a:spcAft>
              <a:buNone/>
            </a:pPr>
            <a:r>
              <a:rPr lang="en-GB" sz="1300" u="sng">
                <a:solidFill>
                  <a:srgbClr val="000000"/>
                </a:solidFill>
                <a:latin typeface="Arial"/>
                <a:ea typeface="Arial"/>
                <a:cs typeface="Arial"/>
                <a:sym typeface="Arial"/>
                <a:hlinkClick r:id="rId16"/>
              </a:rPr>
              <a:t>https://en.wikipedia.org/wiki/Emery_cloth</a:t>
            </a:r>
          </a:p>
          <a:p>
            <a:pPr lvl="0" rtl="0">
              <a:lnSpc>
                <a:spcPct val="100000"/>
              </a:lnSpc>
              <a:spcBef>
                <a:spcPts val="0"/>
              </a:spcBef>
              <a:spcAft>
                <a:spcPts val="0"/>
              </a:spcAft>
              <a:buNone/>
            </a:pPr>
            <a:r>
              <a:rPr lang="en-GB" sz="1300" u="sng">
                <a:solidFill>
                  <a:srgbClr val="000000"/>
                </a:solidFill>
                <a:latin typeface="Arial"/>
                <a:ea typeface="Arial"/>
                <a:cs typeface="Arial"/>
                <a:sym typeface="Arial"/>
                <a:hlinkClick r:id="rId17"/>
              </a:rPr>
              <a:t>https://www.realsimple.com/home-organizing/decorating/different-types-wood/pine</a:t>
            </a:r>
          </a:p>
          <a:p>
            <a:pPr marR="203200" lvl="0" rtl="0">
              <a:lnSpc>
                <a:spcPct val="100000"/>
              </a:lnSpc>
              <a:spcBef>
                <a:spcPts val="100"/>
              </a:spcBef>
              <a:spcAft>
                <a:spcPts val="0"/>
              </a:spcAft>
              <a:buNone/>
            </a:pPr>
            <a:endParaRPr sz="800">
              <a:solidFill>
                <a:srgbClr val="006621"/>
              </a:solidFill>
              <a:highlight>
                <a:srgbClr val="FFFFFF"/>
              </a:highlight>
              <a:latin typeface="Arial"/>
              <a:ea typeface="Arial"/>
              <a:cs typeface="Arial"/>
              <a:sym typeface="Arial"/>
            </a:endParaRPr>
          </a:p>
          <a:p>
            <a:pPr lvl="0">
              <a:lnSpc>
                <a:spcPct val="100000"/>
              </a:lnSpc>
              <a:spcBef>
                <a:spcPts val="0"/>
              </a:spcBef>
              <a:buNone/>
            </a:pPr>
            <a:endParaRPr sz="800">
              <a:solidFill>
                <a:srgbClr val="006621"/>
              </a:solidFill>
              <a:highlight>
                <a:srgbClr val="FFFFFF"/>
              </a:highlight>
              <a:latin typeface="Arial"/>
              <a:ea typeface="Arial"/>
              <a:cs typeface="Arial"/>
              <a:sym typeface="Arial"/>
            </a:endParaRPr>
          </a:p>
          <a:p>
            <a:pPr lvl="0">
              <a:lnSpc>
                <a:spcPct val="100000"/>
              </a:lnSpc>
              <a:spcBef>
                <a:spcPts val="0"/>
              </a:spcBef>
              <a:buNone/>
            </a:pPr>
            <a:endParaRPr sz="800">
              <a:solidFill>
                <a:srgbClr val="006621"/>
              </a:solidFill>
              <a:highlight>
                <a:srgbClr val="FFFFFF"/>
              </a:highlight>
              <a:latin typeface="Arial"/>
              <a:ea typeface="Arial"/>
              <a:cs typeface="Arial"/>
              <a:sym typeface="Arial"/>
            </a:endParaRPr>
          </a:p>
        </p:txBody>
      </p:sp>
      <p:sp>
        <p:nvSpPr>
          <p:cNvPr id="4" name="Shape 69"/>
          <p:cNvSpPr txBox="1"/>
          <p:nvPr/>
        </p:nvSpPr>
        <p:spPr>
          <a:xfrm>
            <a:off x="6362166" y="310048"/>
            <a:ext cx="2433000" cy="329700"/>
          </a:xfrm>
          <a:prstGeom prst="rect">
            <a:avLst/>
          </a:prstGeom>
          <a:noFill/>
          <a:ln>
            <a:noFill/>
          </a:ln>
        </p:spPr>
        <p:txBody>
          <a:bodyPr lIns="91425" tIns="91425" rIns="91425" bIns="91425" anchor="t" anchorCtr="0">
            <a:noAutofit/>
          </a:bodyPr>
          <a:lstStyle/>
          <a:p>
            <a:pPr lvl="0">
              <a:spcBef>
                <a:spcPts val="0"/>
              </a:spcBef>
              <a:buNone/>
            </a:pPr>
            <a:r>
              <a:rPr lang="en-GB" dirty="0"/>
              <a:t>Soham Sud - 7.5</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700" y="445024"/>
            <a:ext cx="8520600" cy="3784076"/>
          </a:xfrm>
        </p:spPr>
        <p:txBody>
          <a:bodyPr/>
          <a:lstStyle/>
          <a:p>
            <a:r>
              <a:rPr lang="en-GB" sz="6000" dirty="0" smtClean="0"/>
              <a:t>A SPECIAL THANKS TO:</a:t>
            </a:r>
            <a:br>
              <a:rPr lang="en-GB" sz="6000" dirty="0" smtClean="0"/>
            </a:br>
            <a:r>
              <a:rPr lang="en-GB" sz="6000" dirty="0" smtClean="0"/>
              <a:t>FABLAB.BLOG,</a:t>
            </a:r>
            <a:br>
              <a:rPr lang="en-GB" sz="6000" dirty="0" smtClean="0"/>
            </a:br>
            <a:r>
              <a:rPr lang="en-GB" sz="6000" dirty="0" smtClean="0"/>
              <a:t>BBC BITESIZE,</a:t>
            </a:r>
            <a:br>
              <a:rPr lang="en-GB" sz="6000" dirty="0" smtClean="0"/>
            </a:br>
            <a:r>
              <a:rPr lang="en-GB" sz="6000" dirty="0" smtClean="0"/>
              <a:t>TECHNOLOGY STUDENT</a:t>
            </a:r>
            <a:endParaRPr lang="en-GB" sz="6000" dirty="0"/>
          </a:p>
        </p:txBody>
      </p:sp>
    </p:spTree>
    <p:extLst>
      <p:ext uri="{BB962C8B-B14F-4D97-AF65-F5344CB8AC3E}">
        <p14:creationId xmlns:p14="http://schemas.microsoft.com/office/powerpoint/2010/main" val="3657175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18499" y="184935"/>
            <a:ext cx="8414535" cy="307777"/>
          </a:xfrm>
          <a:prstGeom prst="rect">
            <a:avLst/>
          </a:prstGeom>
          <a:noFill/>
        </p:spPr>
        <p:txBody>
          <a:bodyPr wrap="square" rtlCol="0">
            <a:spAutoFit/>
          </a:bodyPr>
          <a:lstStyle/>
          <a:p>
            <a:r>
              <a:rPr lang="en-GB" u="sng" dirty="0" smtClean="0">
                <a:latin typeface="Arial monospaced for SAP" panose="020B0609020202030204" pitchFamily="49" charset="0"/>
                <a:cs typeface="Aharoni" panose="02010803020104030203" pitchFamily="2" charset="-79"/>
              </a:rPr>
              <a:t>Thanks for watching!</a:t>
            </a:r>
            <a:endParaRPr lang="en-GB" u="sng" dirty="0">
              <a:latin typeface="Arial monospaced for SAP" panose="020B0609020202030204" pitchFamily="49" charset="0"/>
              <a:cs typeface="Aharoni" panose="02010803020104030203" pitchFamily="2" charset="-79"/>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9144001" cy="5147353"/>
          </a:xfrm>
          <a:prstGeom prst="rect">
            <a:avLst/>
          </a:prstGeom>
        </p:spPr>
      </p:pic>
      <p:sp>
        <p:nvSpPr>
          <p:cNvPr id="6" name="Shape 69"/>
          <p:cNvSpPr txBox="1"/>
          <p:nvPr/>
        </p:nvSpPr>
        <p:spPr>
          <a:xfrm>
            <a:off x="6362166" y="310048"/>
            <a:ext cx="2433000" cy="329700"/>
          </a:xfrm>
          <a:prstGeom prst="rect">
            <a:avLst/>
          </a:prstGeom>
          <a:noFill/>
          <a:ln>
            <a:noFill/>
          </a:ln>
        </p:spPr>
        <p:txBody>
          <a:bodyPr lIns="91425" tIns="91425" rIns="91425" bIns="91425" anchor="t" anchorCtr="0">
            <a:noAutofit/>
          </a:bodyPr>
          <a:lstStyle/>
          <a:p>
            <a:pPr lvl="0">
              <a:spcBef>
                <a:spcPts val="0"/>
              </a:spcBef>
              <a:buNone/>
            </a:pPr>
            <a:r>
              <a:rPr lang="en-GB" dirty="0"/>
              <a:t>Soham Sud - 7.5</a:t>
            </a:r>
          </a:p>
        </p:txBody>
      </p:sp>
    </p:spTree>
    <p:extLst>
      <p:ext uri="{BB962C8B-B14F-4D97-AF65-F5344CB8AC3E}">
        <p14:creationId xmlns:p14="http://schemas.microsoft.com/office/powerpoint/2010/main" val="41740440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ropic">
  <a:themeElements>
    <a:clrScheme name="Tropic">
      <a:dk1>
        <a:srgbClr val="A1E8D9"/>
      </a:dk1>
      <a:lt1>
        <a:srgbClr val="FFFFFF"/>
      </a:lt1>
      <a:dk2>
        <a:srgbClr val="695D46"/>
      </a:dk2>
      <a:lt2>
        <a:srgbClr val="B3A77D"/>
      </a:lt2>
      <a:accent1>
        <a:srgbClr val="EF6C00"/>
      </a:accent1>
      <a:accent2>
        <a:srgbClr val="009668"/>
      </a:accent2>
      <a:accent3>
        <a:srgbClr val="4DB6AC"/>
      </a:accent3>
      <a:accent4>
        <a:srgbClr val="FF9800"/>
      </a:accent4>
      <a:accent5>
        <a:srgbClr val="CE93D8"/>
      </a:accent5>
      <a:accent6>
        <a:srgbClr val="EEFF41"/>
      </a:accent6>
      <a:hlink>
        <a:srgbClr val="CE93D8"/>
      </a:hlink>
      <a:folHlink>
        <a:srgbClr val="CE93D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145</TotalTime>
  <Words>1108</Words>
  <Application>Microsoft Macintosh PowerPoint</Application>
  <PresentationFormat>On-screen Show (16:9)</PresentationFormat>
  <Paragraphs>139</Paragraphs>
  <Slides>28</Slides>
  <Notes>23</Notes>
  <HiddenSlides>0</HiddenSlides>
  <MMClips>9</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Baskerville Old Face</vt:lpstr>
      <vt:lpstr>Open Sans</vt:lpstr>
      <vt:lpstr>Broadway</vt:lpstr>
      <vt:lpstr>Bungee</vt:lpstr>
      <vt:lpstr>Arial monospaced for SAP</vt:lpstr>
      <vt:lpstr>Aharoni</vt:lpstr>
      <vt:lpstr>Bree Serif</vt:lpstr>
      <vt:lpstr>Arial</vt:lpstr>
      <vt:lpstr>PT Sans Narrow</vt:lpstr>
      <vt:lpstr>tropic</vt:lpstr>
      <vt:lpstr>Musical Money Box</vt:lpstr>
      <vt:lpstr>PowerPoint Presentation</vt:lpstr>
      <vt:lpstr>PowerPoint Presentation</vt:lpstr>
      <vt:lpstr>Jointing</vt:lpstr>
      <vt:lpstr>PowerPoint Presentation</vt:lpstr>
      <vt:lpstr>Butt Joint</vt:lpstr>
      <vt:lpstr>Dovetail joint</vt:lpstr>
      <vt:lpstr>Finger Joint</vt:lpstr>
      <vt:lpstr>Doweled Joint</vt:lpstr>
      <vt:lpstr>Lap Joint</vt:lpstr>
      <vt:lpstr>PowerPoint Presentation</vt:lpstr>
      <vt:lpstr>Sanding</vt:lpstr>
      <vt:lpstr>PowerPoint Presentation</vt:lpstr>
      <vt:lpstr>Cutting</vt:lpstr>
      <vt:lpstr>PowerPoint Presentation</vt:lpstr>
      <vt:lpstr>PowerPoint Presentation</vt:lpstr>
      <vt:lpstr>Tenon Saw</vt:lpstr>
      <vt:lpstr>Dovetail Saw</vt:lpstr>
      <vt:lpstr>Don’t get confused!!!!!!!!!!!!!!!!</vt:lpstr>
      <vt:lpstr>Coping Saw</vt:lpstr>
      <vt:lpstr>Hack Saw</vt:lpstr>
      <vt:lpstr>Pine</vt:lpstr>
      <vt:lpstr>MDF</vt:lpstr>
      <vt:lpstr>Abrasive paper</vt:lpstr>
      <vt:lpstr>PowerPoint Presentation</vt:lpstr>
      <vt:lpstr>Bibliography</vt:lpstr>
      <vt:lpstr>A SPECIAL THANKS TO: FABLAB.BLOG, BBC BITESIZE, TECHNOLOGY STUDENT</vt:lpstr>
      <vt:lpstr>PowerPoint Presentation</vt:lpstr>
    </vt:vector>
  </TitlesOfParts>
  <LinksUpToDate>false</LinksUpToDate>
  <SharedDoc>false</SharedDoc>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Musical Money Box</dc:title>
  <cp:lastModifiedBy>jeremy elphick-pooley</cp:lastModifiedBy>
  <cp:revision>18</cp:revision>
  <dcterms:modified xsi:type="dcterms:W3CDTF">2017-05-20T12:30:37Z</dcterms:modified>
</cp:coreProperties>
</file>