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9" r:id="rId2"/>
  </p:sldMasterIdLst>
  <p:notesMasterIdLst>
    <p:notesMasterId r:id="rId18"/>
  </p:notes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719" autoAdjust="0"/>
    <p:restoredTop sz="94660"/>
  </p:normalViewPr>
  <p:slideViewPr>
    <p:cSldViewPr snapToGrid="0">
      <p:cViewPr>
        <p:scale>
          <a:sx n="88" d="100"/>
          <a:sy n="88" d="100"/>
        </p:scale>
        <p:origin x="-1984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27848-A657-8C46-8B19-005F0C2C1F9B}" type="datetimeFigureOut">
              <a:rPr lang="en-US" smtClean="0"/>
              <a:t>3/19/17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F131C-562E-044B-9C73-976B1C29E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22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3270" y="748639"/>
            <a:ext cx="10295829" cy="803985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1552624"/>
            <a:ext cx="7197726" cy="4238575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58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18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58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78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50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0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247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09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89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12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6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64300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23770" y="1252603"/>
            <a:ext cx="5393456" cy="45385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23770" y="5870575"/>
            <a:ext cx="308968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Picture 6" descr="Celestia-R1---OverlayTitleHD.png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None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13150-2081-A344-A9AF-068EC0F24E8C}" type="datetimeFigureOut">
              <a:rPr lang="en-US" smtClean="0"/>
              <a:t>3/19/17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87B7C-7E16-B941-9861-4C53664A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hyperlink" Target="Library/Mobile%20Documents/com~apple~CloudDocs/Stuff/SGS/access%20fm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PRODUCT%20deconstruction%20and%20analysis.ppt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hyperlink" Target="GCSE%20Theory/MATERIALS.pp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hyperlink" Target="Library/Mobile%20Documents/com~apple~CloudDocs/Stuff/SGS/access%20fm.pdf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Relationship Id="rId3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Relationship Id="rId3" Type="http://schemas.openxmlformats.org/officeDocument/2006/relationships/image" Target="../media/image15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Relationship Id="rId3" Type="http://schemas.openxmlformats.org/officeDocument/2006/relationships/image" Target="../media/image1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4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Relationship Id="rId7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6"/>
          <a:stretch/>
        </p:blipFill>
        <p:spPr>
          <a:xfrm>
            <a:off x="20" y="975"/>
            <a:ext cx="463598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5458" y="639097"/>
            <a:ext cx="6593075" cy="1612490"/>
          </a:xfrm>
        </p:spPr>
        <p:txBody>
          <a:bodyPr>
            <a:normAutofit/>
          </a:bodyPr>
          <a:lstStyle/>
          <a:p>
            <a:r>
              <a:rPr lang="en-GB" altLang="x-none" dirty="0"/>
              <a:t>PIR / LED Lamp</a:t>
            </a:r>
            <a:endParaRPr lang="en-US" dirty="0"/>
          </a:p>
        </p:txBody>
      </p:sp>
      <p:sp>
        <p:nvSpPr>
          <p:cNvPr id="4" name="Rectangle 3"/>
          <p:cNvSpPr txBox="1">
            <a:spLocks noGrp="1" noChangeArrowheads="1"/>
          </p:cNvSpPr>
          <p:nvPr>
            <p:ph idx="1"/>
          </p:nvPr>
        </p:nvSpPr>
        <p:spPr>
          <a:xfrm>
            <a:off x="8287656" y="711196"/>
            <a:ext cx="3585029" cy="5701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defRPr/>
            </a:pPr>
            <a:r>
              <a:rPr lang="en-GB" altLang="zh-CN" sz="1400" b="1" dirty="0"/>
              <a:t>PHASE 1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1.1 The Brief / Analysis of the Brief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1.2 Target Market Research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1.3 Product Analysis using ACCESS FM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1.4 Ergonomics &amp; Anthropometrics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1.5 Materials Research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1.6 Specification using ACCESS FM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b="1" dirty="0"/>
              <a:t>PHASE 2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2.1 Initial Ideas </a:t>
            </a:r>
            <a:r>
              <a:rPr lang="mr-IN" altLang="zh-CN" sz="1400" dirty="0"/>
              <a:t>–</a:t>
            </a:r>
            <a:r>
              <a:rPr lang="en-GB" altLang="zh-CN" sz="1400" dirty="0"/>
              <a:t> annotated Sketches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b="1" dirty="0"/>
              <a:t>PHASE 3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3.1 Develop Ideas </a:t>
            </a:r>
            <a:r>
              <a:rPr lang="mr-IN" altLang="zh-CN" sz="1400" dirty="0"/>
              <a:t>–</a:t>
            </a:r>
            <a:r>
              <a:rPr lang="en-GB" altLang="zh-CN" sz="1400" dirty="0"/>
              <a:t> Annotated </a:t>
            </a:r>
            <a:r>
              <a:rPr lang="en-GB" altLang="zh-CN" sz="1400" dirty="0" err="1"/>
              <a:t>SketcheS</a:t>
            </a:r>
            <a:endParaRPr lang="en-GB" altLang="zh-CN" sz="1400" dirty="0"/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3.2 Develop Ideas </a:t>
            </a:r>
            <a:r>
              <a:rPr lang="mr-IN" altLang="zh-CN" sz="1400" dirty="0"/>
              <a:t>–</a:t>
            </a:r>
            <a:r>
              <a:rPr lang="en-GB" altLang="zh-CN" sz="1400" dirty="0"/>
              <a:t> Modelling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b="1" dirty="0"/>
              <a:t>PHASE 4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4.1 Technical Drawing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4.2 Presentation Drawing and/or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4.3 3D Modelling/ Inventor/Sketch up </a:t>
            </a:r>
            <a:r>
              <a:rPr lang="en-GB" altLang="zh-CN" sz="1400" dirty="0" err="1"/>
              <a:t>etc</a:t>
            </a:r>
            <a:endParaRPr lang="en-GB" altLang="zh-CN" sz="1400" dirty="0"/>
          </a:p>
          <a:p>
            <a:pPr algn="l">
              <a:lnSpc>
                <a:spcPct val="80000"/>
              </a:lnSpc>
              <a:defRPr/>
            </a:pPr>
            <a:r>
              <a:rPr lang="en-GB" altLang="zh-CN" sz="1400" b="1" dirty="0"/>
              <a:t>PHASE 5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5.1 Works Schedule /Parts  LIST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5.2 PRODUCTION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5.3 Evaluation against Specification using ACCESS FM</a:t>
            </a:r>
          </a:p>
          <a:p>
            <a:pPr algn="l">
              <a:lnSpc>
                <a:spcPct val="80000"/>
              </a:lnSpc>
              <a:defRPr/>
            </a:pPr>
            <a:r>
              <a:rPr lang="en-GB" altLang="zh-CN" sz="1400" dirty="0"/>
              <a:t>5.4 Photos of Final Design </a:t>
            </a:r>
          </a:p>
          <a:p>
            <a:pPr marL="228600" indent="-228600" algn="l">
              <a:lnSpc>
                <a:spcPct val="80000"/>
              </a:lnSpc>
              <a:defRPr/>
            </a:pPr>
            <a:endParaRPr lang="en-GB" altLang="x-none" sz="1400" dirty="0"/>
          </a:p>
        </p:txBody>
      </p:sp>
    </p:spTree>
    <p:extLst>
      <p:ext uri="{BB962C8B-B14F-4D97-AF65-F5344CB8AC3E}">
        <p14:creationId xmlns:p14="http://schemas.microsoft.com/office/powerpoint/2010/main" val="39661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x-none" dirty="0" smtClean="0"/>
              <a:t>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3085588" y="3275730"/>
            <a:ext cx="7416800" cy="936625"/>
            <a:chOff x="930" y="2024"/>
            <a:chExt cx="4672" cy="590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1565" y="2024"/>
              <a:ext cx="1270" cy="590"/>
            </a:xfrm>
            <a:prstGeom prst="chevron">
              <a:avLst>
                <a:gd name="adj" fmla="val 5381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x-none" altLang="x-none"/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2517" y="2024"/>
              <a:ext cx="1270" cy="590"/>
            </a:xfrm>
            <a:prstGeom prst="chevron">
              <a:avLst>
                <a:gd name="adj" fmla="val 5381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4377" y="2024"/>
              <a:ext cx="1179" cy="590"/>
            </a:xfrm>
            <a:prstGeom prst="chevron">
              <a:avLst>
                <a:gd name="adj" fmla="val 4995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3470" y="2024"/>
              <a:ext cx="1224" cy="590"/>
            </a:xfrm>
            <a:prstGeom prst="chevron">
              <a:avLst>
                <a:gd name="adj" fmla="val 5186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930" y="2024"/>
              <a:ext cx="953" cy="590"/>
            </a:xfrm>
            <a:prstGeom prst="homePlate">
              <a:avLst>
                <a:gd name="adj" fmla="val 4038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975" y="2059"/>
              <a:ext cx="907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600" dirty="0"/>
                <a:t>Identify Customer Needs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882" y="2213"/>
              <a:ext cx="90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600" dirty="0" smtClean="0"/>
                <a:t>Concept</a:t>
              </a:r>
              <a:endParaRPr lang="en-GB" altLang="x-none" sz="1600" dirty="0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835" y="2213"/>
              <a:ext cx="90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600" dirty="0"/>
                <a:t>Development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787" y="2213"/>
              <a:ext cx="90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altLang="x-none" sz="1600" dirty="0" smtClean="0"/>
                <a:t>Final Design</a:t>
              </a:r>
              <a:endParaRPr lang="en-GB" altLang="x-none" sz="1600" dirty="0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4695" y="2213"/>
              <a:ext cx="90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600" dirty="0"/>
                <a:t>Production</a:t>
              </a:r>
            </a:p>
          </p:txBody>
        </p:sp>
      </p:grpSp>
      <p:grpSp>
        <p:nvGrpSpPr>
          <p:cNvPr id="16" name="Group 31"/>
          <p:cNvGrpSpPr>
            <a:grpSpLocks/>
          </p:cNvGrpSpPr>
          <p:nvPr/>
        </p:nvGrpSpPr>
        <p:grpSpPr bwMode="auto">
          <a:xfrm>
            <a:off x="3085588" y="2843930"/>
            <a:ext cx="6480175" cy="431800"/>
            <a:chOff x="930" y="1752"/>
            <a:chExt cx="4082" cy="272"/>
          </a:xfrm>
        </p:grpSpPr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V="1">
              <a:off x="930" y="1752"/>
              <a:ext cx="0" cy="27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V="1">
              <a:off x="3469" y="1752"/>
              <a:ext cx="0" cy="27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2517" y="1752"/>
              <a:ext cx="0" cy="27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V="1">
              <a:off x="1655" y="1752"/>
              <a:ext cx="0" cy="27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V="1">
              <a:off x="4377" y="1752"/>
              <a:ext cx="0" cy="27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930" y="1797"/>
              <a:ext cx="6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400"/>
                <a:t>Phase 1</a:t>
              </a:r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3469" y="1797"/>
              <a:ext cx="6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400"/>
                <a:t>Phase 4</a:t>
              </a:r>
            </a:p>
          </p:txBody>
        </p:sp>
        <p:sp>
          <p:nvSpPr>
            <p:cNvPr id="24" name="Text Box 25"/>
            <p:cNvSpPr txBox="1">
              <a:spLocks noChangeArrowheads="1"/>
            </p:cNvSpPr>
            <p:nvPr/>
          </p:nvSpPr>
          <p:spPr bwMode="auto">
            <a:xfrm>
              <a:off x="2517" y="1797"/>
              <a:ext cx="6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400"/>
                <a:t>Phase 3</a:t>
              </a:r>
            </a:p>
          </p:txBody>
        </p:sp>
        <p:sp>
          <p:nvSpPr>
            <p:cNvPr id="25" name="Text Box 26"/>
            <p:cNvSpPr txBox="1">
              <a:spLocks noChangeArrowheads="1"/>
            </p:cNvSpPr>
            <p:nvPr/>
          </p:nvSpPr>
          <p:spPr bwMode="auto">
            <a:xfrm>
              <a:off x="1655" y="1797"/>
              <a:ext cx="6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400"/>
                <a:t>Phase 2</a:t>
              </a: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4377" y="1797"/>
              <a:ext cx="6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x-none" sz="1400" dirty="0"/>
                <a:t>Phase 5</a:t>
              </a:r>
            </a:p>
          </p:txBody>
        </p:sp>
      </p:grpSp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1680651" y="3564655"/>
            <a:ext cx="1476375" cy="23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GB" altLang="x-none" sz="1600"/>
              <a:t>Design Brief </a:t>
            </a:r>
          </a:p>
        </p:txBody>
      </p:sp>
      <p:sp>
        <p:nvSpPr>
          <p:cNvPr id="28" name="AutoShape 34"/>
          <p:cNvSpPr>
            <a:spLocks noChangeArrowheads="1"/>
          </p:cNvSpPr>
          <p:nvPr/>
        </p:nvSpPr>
        <p:spPr bwMode="auto">
          <a:xfrm>
            <a:off x="1788601" y="3851993"/>
            <a:ext cx="1152525" cy="144462"/>
          </a:xfrm>
          <a:prstGeom prst="rightArrow">
            <a:avLst>
              <a:gd name="adj1" fmla="val 50000"/>
              <a:gd name="adj2" fmla="val 1994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AutoShape 36"/>
          <p:cNvSpPr>
            <a:spLocks noChangeArrowheads="1"/>
          </p:cNvSpPr>
          <p:nvPr/>
        </p:nvSpPr>
        <p:spPr bwMode="auto">
          <a:xfrm rot="5400000">
            <a:off x="3914263" y="4463181"/>
            <a:ext cx="503237" cy="144462"/>
          </a:xfrm>
          <a:prstGeom prst="rightArrow">
            <a:avLst>
              <a:gd name="adj1" fmla="val 50000"/>
              <a:gd name="adj2" fmla="val 870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 Box 37"/>
          <p:cNvSpPr txBox="1">
            <a:spLocks noChangeArrowheads="1"/>
          </p:cNvSpPr>
          <p:nvPr/>
        </p:nvSpPr>
        <p:spPr bwMode="auto">
          <a:xfrm>
            <a:off x="3228463" y="4860055"/>
            <a:ext cx="2160588" cy="23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GB" altLang="x-none" sz="1600"/>
              <a:t>Design Specification</a:t>
            </a:r>
          </a:p>
        </p:txBody>
      </p:sp>
    </p:spTree>
    <p:extLst>
      <p:ext uri="{BB962C8B-B14F-4D97-AF65-F5344CB8AC3E}">
        <p14:creationId xmlns:p14="http://schemas.microsoft.com/office/powerpoint/2010/main" val="27325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" r="16770" b="-2"/>
          <a:stretch/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en-US" dirty="0"/>
              <a:t>1.1 The Design Brief</a:t>
            </a:r>
          </a:p>
        </p:txBody>
      </p:sp>
      <p:sp>
        <p:nvSpPr>
          <p:cNvPr id="4" name="Text Box 9"/>
          <p:cNvSpPr txBox="1">
            <a:spLocks noGrp="1" noChangeArrowheads="1"/>
          </p:cNvSpPr>
          <p:nvPr>
            <p:ph idx="1"/>
          </p:nvPr>
        </p:nvSpPr>
        <p:spPr bwMode="auto">
          <a:xfrm>
            <a:off x="7865806" y="2251587"/>
            <a:ext cx="3706762" cy="39722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GB" altLang="x-none" dirty="0"/>
              <a:t>Is a description of the problem to be solved or the product to be designed.  This often includes key functions, but avoids implying specific concepts.</a:t>
            </a:r>
            <a:endParaRPr lang="en-GB" altLang="x-none" i="1" dirty="0"/>
          </a:p>
          <a:p>
            <a:pPr>
              <a:spcBef>
                <a:spcPct val="50000"/>
              </a:spcBef>
            </a:pPr>
            <a:r>
              <a:rPr lang="en-GB" altLang="x-none" b="1" i="1" dirty="0"/>
              <a:t>Design and make a LED lamp that uses a programmable PIR to turn it on and off.</a:t>
            </a:r>
            <a:endParaRPr lang="en-GB" altLang="x-none" b="1" dirty="0"/>
          </a:p>
          <a:p>
            <a:pPr>
              <a:spcBef>
                <a:spcPct val="50000"/>
              </a:spcBef>
            </a:pPr>
            <a:r>
              <a:rPr lang="en-GB" altLang="x-none" dirty="0"/>
              <a:t>Always keep an open mind at this stage of a project.  Green light thinking</a:t>
            </a:r>
            <a:r>
              <a:rPr lang="mr-IN" altLang="x-none" dirty="0"/>
              <a:t>…</a:t>
            </a:r>
            <a:r>
              <a:rPr lang="en-GB" altLang="x-none" dirty="0"/>
              <a:t>anything is possible!</a:t>
            </a:r>
          </a:p>
        </p:txBody>
      </p:sp>
    </p:spTree>
    <p:extLst>
      <p:ext uri="{BB962C8B-B14F-4D97-AF65-F5344CB8AC3E}">
        <p14:creationId xmlns:p14="http://schemas.microsoft.com/office/powerpoint/2010/main" val="1633827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7" b="1548"/>
          <a:stretch/>
        </p:blipFill>
        <p:spPr>
          <a:xfrm rot="5400000">
            <a:off x="-1110996" y="1111971"/>
            <a:ext cx="6858000" cy="4636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5458" y="639097"/>
            <a:ext cx="6593075" cy="1612490"/>
          </a:xfrm>
        </p:spPr>
        <p:txBody>
          <a:bodyPr>
            <a:normAutofit/>
          </a:bodyPr>
          <a:lstStyle/>
          <a:p>
            <a:r>
              <a:rPr lang="en-US" dirty="0"/>
              <a:t>Market push or pull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5458" y="2251587"/>
            <a:ext cx="6593075" cy="3972232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b="1" dirty="0"/>
              <a:t> Market Pull</a:t>
            </a:r>
            <a:br>
              <a:rPr lang="en-GB" altLang="x-none" b="1" dirty="0"/>
            </a:br>
            <a:r>
              <a:rPr lang="en-GB" altLang="x-none" b="1" dirty="0"/>
              <a:t/>
            </a:r>
            <a:br>
              <a:rPr lang="en-GB" altLang="x-none" b="1" dirty="0"/>
            </a:br>
            <a:r>
              <a:rPr lang="en-GB" altLang="x-none" dirty="0"/>
              <a:t>Begin with a market opportunity, and develop a product to meet customer needs</a:t>
            </a:r>
          </a:p>
          <a:p>
            <a:pPr>
              <a:spcBef>
                <a:spcPct val="50000"/>
              </a:spcBef>
            </a:pPr>
            <a:endParaRPr lang="en-GB" altLang="x-none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dirty="0"/>
              <a:t> </a:t>
            </a:r>
            <a:r>
              <a:rPr lang="en-GB" altLang="x-none" b="1" dirty="0"/>
              <a:t>Technology Push</a:t>
            </a:r>
            <a:br>
              <a:rPr lang="en-GB" altLang="x-none" b="1" dirty="0"/>
            </a:br>
            <a:r>
              <a:rPr lang="en-GB" altLang="x-none" b="1" dirty="0"/>
              <a:t/>
            </a:r>
            <a:br>
              <a:rPr lang="en-GB" altLang="x-none" b="1" dirty="0"/>
            </a:br>
            <a:r>
              <a:rPr lang="en-GB" altLang="x-none" dirty="0"/>
              <a:t>Begin with a new technology, and find an appropriate market</a:t>
            </a:r>
          </a:p>
          <a:p>
            <a:pPr>
              <a:spcBef>
                <a:spcPct val="50000"/>
              </a:spcBef>
            </a:pPr>
            <a:r>
              <a:rPr lang="en-GB" altLang="x-none" dirty="0"/>
              <a:t>In this example it’s MARKET PUSH: new programmable PIR technology combined with high intensity LED’s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8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r="707"/>
          <a:stretch/>
        </p:blipFill>
        <p:spPr>
          <a:xfrm>
            <a:off x="20" y="975"/>
            <a:ext cx="463598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5458" y="639097"/>
            <a:ext cx="6593075" cy="1612490"/>
          </a:xfrm>
        </p:spPr>
        <p:txBody>
          <a:bodyPr>
            <a:normAutofit/>
          </a:bodyPr>
          <a:lstStyle/>
          <a:p>
            <a:r>
              <a:rPr lang="en-US" dirty="0"/>
              <a:t>1.2 Defining your Target Market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5458" y="2251587"/>
            <a:ext cx="6593075" cy="3972232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sz="1700" b="1" dirty="0"/>
              <a:t> All products must focus on the client. </a:t>
            </a:r>
            <a:r>
              <a:rPr lang="en-GB" altLang="x-none" sz="1700" dirty="0"/>
              <a:t>Identifying who they are and what their needs are  </a:t>
            </a:r>
            <a:r>
              <a:rPr lang="en-GB" altLang="x-none" sz="1700" b="1" dirty="0"/>
              <a:t>accurately</a:t>
            </a:r>
            <a:r>
              <a:rPr lang="en-GB" altLang="x-none" sz="1700" dirty="0"/>
              <a:t> is essential </a:t>
            </a:r>
            <a:br>
              <a:rPr lang="en-GB" altLang="x-none" sz="1700" dirty="0"/>
            </a:br>
            <a:r>
              <a:rPr lang="en-GB" altLang="x-none" sz="1700" dirty="0"/>
              <a:t/>
            </a:r>
            <a:br>
              <a:rPr lang="en-GB" altLang="x-none" sz="1700" dirty="0"/>
            </a:br>
            <a:r>
              <a:rPr lang="en-GB" sz="1700" dirty="0"/>
              <a:t>Define your client, and their needs, in as many </a:t>
            </a:r>
            <a:r>
              <a:rPr lang="en-GB" sz="1700" b="1" i="1" dirty="0"/>
              <a:t>relevant</a:t>
            </a:r>
            <a:r>
              <a:rPr lang="en-GB" sz="1700" dirty="0"/>
              <a:t> ways as possible</a:t>
            </a:r>
            <a:r>
              <a:rPr lang="en-GB" altLang="x-none" sz="1700" dirty="0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sz="1700" dirty="0"/>
              <a:t>Male/Female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sz="1700" dirty="0"/>
              <a:t>Age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sz="1700" dirty="0"/>
              <a:t>Income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sz="1700" dirty="0"/>
              <a:t>How they interact with your product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x-none" sz="1700" dirty="0" err="1"/>
              <a:t>Etc</a:t>
            </a:r>
            <a:r>
              <a:rPr lang="en-GB" altLang="x-none" sz="1700" dirty="0"/>
              <a:t>, </a:t>
            </a:r>
            <a:r>
              <a:rPr lang="en-GB" altLang="x-none" sz="1700" dirty="0" err="1"/>
              <a:t>etc</a:t>
            </a:r>
            <a:r>
              <a:rPr lang="mr-IN" altLang="x-none" sz="1700" dirty="0"/>
              <a:t>…</a:t>
            </a:r>
            <a:endParaRPr lang="en-GB" altLang="x-none" sz="1700" dirty="0"/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x-none" sz="1700" dirty="0"/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x-none" sz="1700" dirty="0"/>
          </a:p>
        </p:txBody>
      </p:sp>
    </p:spTree>
    <p:extLst>
      <p:ext uri="{BB962C8B-B14F-4D97-AF65-F5344CB8AC3E}">
        <p14:creationId xmlns:p14="http://schemas.microsoft.com/office/powerpoint/2010/main" val="127030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 action="ppaction://hlinkpres?slideindex=1&amp;slidetitle=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464" y="846937"/>
            <a:ext cx="6897878" cy="5173407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1.3 Product analysis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>
                <a:hlinkClick r:id="rId4" action="ppaction://hlinkfile"/>
              </a:rPr>
              <a:t>access </a:t>
            </a:r>
            <a:r>
              <a:rPr lang="en-US" dirty="0" err="1">
                <a:hlinkClick r:id="rId4" action="ppaction://hlinkfile"/>
              </a:rPr>
              <a:t>fm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Using the following: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A</a:t>
            </a:r>
            <a:r>
              <a:rPr lang="en-US" dirty="0"/>
              <a:t>esthetics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C</a:t>
            </a:r>
            <a:r>
              <a:rPr lang="en-US" dirty="0"/>
              <a:t>ost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C</a:t>
            </a:r>
            <a:r>
              <a:rPr lang="en-US" dirty="0"/>
              <a:t>ustomer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E</a:t>
            </a:r>
            <a:r>
              <a:rPr lang="en-US" dirty="0"/>
              <a:t>nvironment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S</a:t>
            </a:r>
            <a:r>
              <a:rPr lang="en-US" dirty="0"/>
              <a:t>ize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S</a:t>
            </a:r>
            <a:r>
              <a:rPr lang="en-US" dirty="0"/>
              <a:t>afety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dirty="0"/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F</a:t>
            </a:r>
            <a:r>
              <a:rPr lang="en-US" dirty="0"/>
              <a:t>unction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b="1" dirty="0"/>
              <a:t>M</a:t>
            </a:r>
            <a:r>
              <a:rPr lang="en-US" dirty="0"/>
              <a:t>aterials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08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752" y="1633499"/>
            <a:ext cx="6095593" cy="3428771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909" y="808055"/>
            <a:ext cx="3979205" cy="1453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 dirty="0"/>
              <a:t>1.4 Ergonomics and </a:t>
            </a:r>
            <a:r>
              <a:rPr lang="en-US" sz="3300" dirty="0" err="1"/>
              <a:t>anthroprometrics</a:t>
            </a:r>
            <a:endParaRPr lang="en-US" sz="33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2178" y="2261420"/>
            <a:ext cx="4002936" cy="3637935"/>
          </a:xfrm>
        </p:spPr>
        <p:txBody>
          <a:bodyPr>
            <a:normAutofit/>
          </a:bodyPr>
          <a:lstStyle/>
          <a:p>
            <a:r>
              <a:rPr lang="en-US" b="1" dirty="0"/>
              <a:t>Anthropometrics</a:t>
            </a:r>
            <a:r>
              <a:rPr lang="en-US" dirty="0"/>
              <a:t>: The study (measurement) of the human body and its movements.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Ergonomics</a:t>
            </a:r>
            <a:r>
              <a:rPr lang="en-US" dirty="0"/>
              <a:t>: The study of people and their relationship with the environment around them.</a:t>
            </a:r>
          </a:p>
          <a:p>
            <a:endParaRPr lang="en-US" dirty="0"/>
          </a:p>
          <a:p>
            <a:r>
              <a:rPr lang="en-US" dirty="0"/>
              <a:t>You use </a:t>
            </a:r>
            <a:r>
              <a:rPr lang="en-US" b="1" dirty="0"/>
              <a:t>Anthropometric Data </a:t>
            </a:r>
            <a:r>
              <a:rPr lang="en-US" dirty="0"/>
              <a:t>to make something that is </a:t>
            </a:r>
            <a:r>
              <a:rPr lang="en-US" b="1" dirty="0"/>
              <a:t>Ergonomic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603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0" b="6855"/>
          <a:stretch/>
        </p:blipFill>
        <p:spPr>
          <a:xfrm rot="5400000">
            <a:off x="-1110996" y="1111971"/>
            <a:ext cx="6858000" cy="4636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5458" y="639097"/>
            <a:ext cx="6593075" cy="1612490"/>
          </a:xfrm>
        </p:spPr>
        <p:txBody>
          <a:bodyPr>
            <a:normAutofit/>
          </a:bodyPr>
          <a:lstStyle/>
          <a:p>
            <a:r>
              <a:rPr lang="en-US" dirty="0"/>
              <a:t>1.5 </a:t>
            </a:r>
            <a:r>
              <a:rPr lang="en-US" dirty="0">
                <a:hlinkClick r:id="rId3" action="ppaction://hlinkpres?slideindex=1&amp;slidetitle="/>
              </a:rPr>
              <a:t>Materials </a:t>
            </a:r>
            <a:r>
              <a:rPr lang="en-US" dirty="0"/>
              <a:t>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5458" y="2251587"/>
            <a:ext cx="6593075" cy="39722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Different materials have different properties. Physical properties such as strength and flexibility or aesthetic properties such as attractiveness and quality. Materials you may use are: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/>
              <a:t>Wood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/>
              <a:t>Metals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/>
              <a:t>Plastic</a:t>
            </a:r>
          </a:p>
          <a:p>
            <a:pPr marL="285750" indent="-285750">
              <a:lnSpc>
                <a:spcPct val="90000"/>
              </a:lnSpc>
              <a:buFont typeface="Arial" charset="0"/>
              <a:buChar char="•"/>
            </a:pPr>
            <a:r>
              <a:rPr lang="en-US" dirty="0"/>
              <a:t>Unique Electronic Components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GB" altLang="x-none" b="1" dirty="0">
                <a:latin typeface="Arial" charset="0"/>
                <a:ea typeface="Arial" charset="0"/>
                <a:cs typeface="Arial" charset="0"/>
              </a:rPr>
              <a:t>YOU ARE NOT </a:t>
            </a:r>
            <a:r>
              <a:rPr lang="en-GB" altLang="x-none" dirty="0">
                <a:latin typeface="Arial" charset="0"/>
                <a:ea typeface="Arial" charset="0"/>
                <a:cs typeface="Arial" charset="0"/>
              </a:rPr>
              <a:t>expected to learn about every material. It would be too much but you are expected to research into the materials you plan to use.</a:t>
            </a:r>
            <a:endParaRPr lang="en-GB" altLang="x-none" dirty="0"/>
          </a:p>
        </p:txBody>
      </p:sp>
    </p:spTree>
    <p:extLst>
      <p:ext uri="{BB962C8B-B14F-4D97-AF65-F5344CB8AC3E}">
        <p14:creationId xmlns:p14="http://schemas.microsoft.com/office/powerpoint/2010/main" val="366625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4" y="993517"/>
            <a:ext cx="6897878" cy="4880248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1.6 Product specification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>
                <a:hlinkClick r:id="rId3" action="ppaction://hlinkfile"/>
              </a:rPr>
              <a:t>access </a:t>
            </a:r>
            <a:r>
              <a:rPr lang="en-US" dirty="0" err="1">
                <a:hlinkClick r:id="rId3" action="ppaction://hlinkfile"/>
              </a:rPr>
              <a:t>fm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/>
              <a:t>Using the following to help define your product: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A</a:t>
            </a:r>
            <a:r>
              <a:rPr lang="en-US" sz="1500" dirty="0"/>
              <a:t>esthetics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C</a:t>
            </a:r>
            <a:r>
              <a:rPr lang="en-US" sz="1500" dirty="0"/>
              <a:t>ost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C</a:t>
            </a:r>
            <a:r>
              <a:rPr lang="en-US" sz="1500" dirty="0"/>
              <a:t>ustomer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E</a:t>
            </a:r>
            <a:r>
              <a:rPr lang="en-US" sz="1500" dirty="0"/>
              <a:t>nvironment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S</a:t>
            </a:r>
            <a:r>
              <a:rPr lang="en-US" sz="1500" dirty="0"/>
              <a:t>ize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S</a:t>
            </a:r>
            <a:r>
              <a:rPr lang="en-US" sz="1500" dirty="0"/>
              <a:t>afety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1500" dirty="0"/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F</a:t>
            </a:r>
            <a:r>
              <a:rPr lang="en-US" sz="1500" dirty="0"/>
              <a:t>unction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1500" b="1" dirty="0"/>
              <a:t>M</a:t>
            </a:r>
            <a:r>
              <a:rPr lang="en-US" sz="1500" dirty="0"/>
              <a:t>aterials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46108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398" r="8853" b="-5"/>
          <a:stretch/>
        </p:blipFill>
        <p:spPr>
          <a:xfrm>
            <a:off x="8888133" y="4144246"/>
            <a:ext cx="3302966" cy="2717299"/>
          </a:xfrm>
          <a:custGeom>
            <a:avLst/>
            <a:gdLst>
              <a:gd name="connsiteX0" fmla="*/ 1663658 w 3039855"/>
              <a:gd name="connsiteY0" fmla="*/ 0 h 2500842"/>
              <a:gd name="connsiteX1" fmla="*/ 2947417 w 3039855"/>
              <a:gd name="connsiteY1" fmla="*/ 605417 h 2500842"/>
              <a:gd name="connsiteX2" fmla="*/ 3039855 w 3039855"/>
              <a:gd name="connsiteY2" fmla="*/ 729032 h 2500842"/>
              <a:gd name="connsiteX3" fmla="*/ 3039855 w 3039855"/>
              <a:gd name="connsiteY3" fmla="*/ 2500842 h 2500842"/>
              <a:gd name="connsiteX4" fmla="*/ 226952 w 3039855"/>
              <a:gd name="connsiteY4" fmla="*/ 2500842 h 2500842"/>
              <a:gd name="connsiteX5" fmla="*/ 155401 w 3039855"/>
              <a:gd name="connsiteY5" fmla="*/ 2366679 h 2500842"/>
              <a:gd name="connsiteX6" fmla="*/ 0 w 3039855"/>
              <a:gd name="connsiteY6" fmla="*/ 1663658 h 2500842"/>
              <a:gd name="connsiteX7" fmla="*/ 1663658 w 3039855"/>
              <a:gd name="connsiteY7" fmla="*/ 0 h 25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grpSp>
        <p:nvGrpSpPr>
          <p:cNvPr id="12" name="Group 1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13" name="Freeform 9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5" name="Straight Connector 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Group 93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95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6" name="Group 95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97" name="Straight Connector 9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6151" b="-4"/>
          <a:stretch/>
        </p:blipFill>
        <p:spPr>
          <a:xfrm>
            <a:off x="8055588" y="-3863"/>
            <a:ext cx="4132754" cy="3445946"/>
          </a:xfrm>
          <a:custGeom>
            <a:avLst/>
            <a:gdLst>
              <a:gd name="connsiteX0" fmla="*/ 303228 w 4638368"/>
              <a:gd name="connsiteY0" fmla="*/ 0 h 3867534"/>
              <a:gd name="connsiteX1" fmla="*/ 4638368 w 4638368"/>
              <a:gd name="connsiteY1" fmla="*/ 0 h 3867534"/>
              <a:gd name="connsiteX2" fmla="*/ 4638368 w 4638368"/>
              <a:gd name="connsiteY2" fmla="*/ 2952747 h 3867534"/>
              <a:gd name="connsiteX3" fmla="*/ 4585825 w 4638368"/>
              <a:gd name="connsiteY3" fmla="*/ 3013864 h 3867534"/>
              <a:gd name="connsiteX4" fmla="*/ 2641346 w 4638368"/>
              <a:gd name="connsiteY4" fmla="*/ 3867534 h 3867534"/>
              <a:gd name="connsiteX5" fmla="*/ 0 w 4638368"/>
              <a:gd name="connsiteY5" fmla="*/ 1226188 h 3867534"/>
              <a:gd name="connsiteX6" fmla="*/ 260466 w 4638368"/>
              <a:gd name="connsiteY6" fmla="*/ 81056 h 386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6143423" cy="1456267"/>
          </a:xfrm>
        </p:spPr>
        <p:txBody>
          <a:bodyPr>
            <a:normAutofit/>
          </a:bodyPr>
          <a:lstStyle/>
          <a:p>
            <a:r>
              <a:rPr lang="en-US" dirty="0"/>
              <a:t>2.1 INITIAL IDEAS /Annotated SKETCHES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6143423" cy="3649133"/>
          </a:xfrm>
        </p:spPr>
        <p:txBody>
          <a:bodyPr>
            <a:normAutofit/>
          </a:bodyPr>
          <a:lstStyle/>
          <a:p>
            <a:r>
              <a:rPr lang="en-US" dirty="0"/>
              <a:t>Fast and furious! This is where you can show off your drawing and rendering skills.</a:t>
            </a:r>
          </a:p>
        </p:txBody>
      </p:sp>
    </p:spTree>
    <p:extLst>
      <p:ext uri="{BB962C8B-B14F-4D97-AF65-F5344CB8AC3E}">
        <p14:creationId xmlns:p14="http://schemas.microsoft.com/office/powerpoint/2010/main" val="1551690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92" r="3911" b="2"/>
          <a:stretch/>
        </p:blipFill>
        <p:spPr>
          <a:xfrm>
            <a:off x="8888133" y="4144246"/>
            <a:ext cx="3302966" cy="2717299"/>
          </a:xfrm>
          <a:custGeom>
            <a:avLst/>
            <a:gdLst>
              <a:gd name="connsiteX0" fmla="*/ 1663658 w 3039855"/>
              <a:gd name="connsiteY0" fmla="*/ 0 h 2500842"/>
              <a:gd name="connsiteX1" fmla="*/ 2947417 w 3039855"/>
              <a:gd name="connsiteY1" fmla="*/ 605417 h 2500842"/>
              <a:gd name="connsiteX2" fmla="*/ 3039855 w 3039855"/>
              <a:gd name="connsiteY2" fmla="*/ 729032 h 2500842"/>
              <a:gd name="connsiteX3" fmla="*/ 3039855 w 3039855"/>
              <a:gd name="connsiteY3" fmla="*/ 2500842 h 2500842"/>
              <a:gd name="connsiteX4" fmla="*/ 226952 w 3039855"/>
              <a:gd name="connsiteY4" fmla="*/ 2500842 h 2500842"/>
              <a:gd name="connsiteX5" fmla="*/ 155401 w 3039855"/>
              <a:gd name="connsiteY5" fmla="*/ 2366679 h 2500842"/>
              <a:gd name="connsiteX6" fmla="*/ 0 w 3039855"/>
              <a:gd name="connsiteY6" fmla="*/ 1663658 h 2500842"/>
              <a:gd name="connsiteX7" fmla="*/ 1663658 w 3039855"/>
              <a:gd name="connsiteY7" fmla="*/ 0 h 25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grpSp>
        <p:nvGrpSpPr>
          <p:cNvPr id="11" name="Group 1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12" name="Freeform 9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4" name="Straight Connector 1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94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96" name="Straight Connector 9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5145" b="-4"/>
          <a:stretch/>
        </p:blipFill>
        <p:spPr>
          <a:xfrm>
            <a:off x="8055588" y="-3863"/>
            <a:ext cx="4132754" cy="3445946"/>
          </a:xfrm>
          <a:custGeom>
            <a:avLst/>
            <a:gdLst>
              <a:gd name="connsiteX0" fmla="*/ 303228 w 4638368"/>
              <a:gd name="connsiteY0" fmla="*/ 0 h 3867534"/>
              <a:gd name="connsiteX1" fmla="*/ 4638368 w 4638368"/>
              <a:gd name="connsiteY1" fmla="*/ 0 h 3867534"/>
              <a:gd name="connsiteX2" fmla="*/ 4638368 w 4638368"/>
              <a:gd name="connsiteY2" fmla="*/ 2952747 h 3867534"/>
              <a:gd name="connsiteX3" fmla="*/ 4585825 w 4638368"/>
              <a:gd name="connsiteY3" fmla="*/ 3013864 h 3867534"/>
              <a:gd name="connsiteX4" fmla="*/ 2641346 w 4638368"/>
              <a:gd name="connsiteY4" fmla="*/ 3867534 h 3867534"/>
              <a:gd name="connsiteX5" fmla="*/ 0 w 4638368"/>
              <a:gd name="connsiteY5" fmla="*/ 1226188 h 3867534"/>
              <a:gd name="connsiteX6" fmla="*/ 260466 w 4638368"/>
              <a:gd name="connsiteY6" fmla="*/ 81056 h 386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6143423" cy="1456267"/>
          </a:xfrm>
        </p:spPr>
        <p:txBody>
          <a:bodyPr>
            <a:normAutofit/>
          </a:bodyPr>
          <a:lstStyle/>
          <a:p>
            <a:r>
              <a:rPr lang="en-US" dirty="0"/>
              <a:t>3.1 developed ideas / annotated drawings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6143423" cy="3649133"/>
          </a:xfrm>
        </p:spPr>
        <p:txBody>
          <a:bodyPr>
            <a:normAutofit/>
          </a:bodyPr>
          <a:lstStyle/>
          <a:p>
            <a:r>
              <a:rPr lang="en-US" dirty="0"/>
              <a:t>More annotated drawing and rendering but showing the development of your ideas.</a:t>
            </a:r>
          </a:p>
        </p:txBody>
      </p:sp>
    </p:spTree>
    <p:extLst>
      <p:ext uri="{BB962C8B-B14F-4D97-AF65-F5344CB8AC3E}">
        <p14:creationId xmlns:p14="http://schemas.microsoft.com/office/powerpoint/2010/main" val="2197470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421" r="5418" b="4"/>
          <a:stretch/>
        </p:blipFill>
        <p:spPr>
          <a:xfrm>
            <a:off x="8888133" y="4144246"/>
            <a:ext cx="3302966" cy="2717299"/>
          </a:xfrm>
          <a:custGeom>
            <a:avLst/>
            <a:gdLst>
              <a:gd name="connsiteX0" fmla="*/ 1663658 w 3039855"/>
              <a:gd name="connsiteY0" fmla="*/ 0 h 2500842"/>
              <a:gd name="connsiteX1" fmla="*/ 2947417 w 3039855"/>
              <a:gd name="connsiteY1" fmla="*/ 605417 h 2500842"/>
              <a:gd name="connsiteX2" fmla="*/ 3039855 w 3039855"/>
              <a:gd name="connsiteY2" fmla="*/ 729032 h 2500842"/>
              <a:gd name="connsiteX3" fmla="*/ 3039855 w 3039855"/>
              <a:gd name="connsiteY3" fmla="*/ 2500842 h 2500842"/>
              <a:gd name="connsiteX4" fmla="*/ 226952 w 3039855"/>
              <a:gd name="connsiteY4" fmla="*/ 2500842 h 2500842"/>
              <a:gd name="connsiteX5" fmla="*/ 155401 w 3039855"/>
              <a:gd name="connsiteY5" fmla="*/ 2366679 h 2500842"/>
              <a:gd name="connsiteX6" fmla="*/ 0 w 3039855"/>
              <a:gd name="connsiteY6" fmla="*/ 1663658 h 2500842"/>
              <a:gd name="connsiteX7" fmla="*/ 1663658 w 3039855"/>
              <a:gd name="connsiteY7" fmla="*/ 0 h 25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grpSp>
        <p:nvGrpSpPr>
          <p:cNvPr id="11" name="Group 1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12" name="Freeform 9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4" name="Straight Connector 1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94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96" name="Straight Connector 9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2" b="37332"/>
          <a:stretch/>
        </p:blipFill>
        <p:spPr>
          <a:xfrm>
            <a:off x="8055588" y="-3863"/>
            <a:ext cx="4132754" cy="3445946"/>
          </a:xfrm>
          <a:custGeom>
            <a:avLst/>
            <a:gdLst>
              <a:gd name="connsiteX0" fmla="*/ 303228 w 4638368"/>
              <a:gd name="connsiteY0" fmla="*/ 0 h 3867534"/>
              <a:gd name="connsiteX1" fmla="*/ 4638368 w 4638368"/>
              <a:gd name="connsiteY1" fmla="*/ 0 h 3867534"/>
              <a:gd name="connsiteX2" fmla="*/ 4638368 w 4638368"/>
              <a:gd name="connsiteY2" fmla="*/ 2952747 h 3867534"/>
              <a:gd name="connsiteX3" fmla="*/ 4585825 w 4638368"/>
              <a:gd name="connsiteY3" fmla="*/ 3013864 h 3867534"/>
              <a:gd name="connsiteX4" fmla="*/ 2641346 w 4638368"/>
              <a:gd name="connsiteY4" fmla="*/ 3867534 h 3867534"/>
              <a:gd name="connsiteX5" fmla="*/ 0 w 4638368"/>
              <a:gd name="connsiteY5" fmla="*/ 1226188 h 3867534"/>
              <a:gd name="connsiteX6" fmla="*/ 260466 w 4638368"/>
              <a:gd name="connsiteY6" fmla="*/ 81056 h 386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6143423" cy="1456267"/>
          </a:xfrm>
        </p:spPr>
        <p:txBody>
          <a:bodyPr>
            <a:normAutofit/>
          </a:bodyPr>
          <a:lstStyle/>
          <a:p>
            <a:r>
              <a:rPr lang="en-US" dirty="0"/>
              <a:t>3.2 developed ideas / 3d Modelling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6143423" cy="3649133"/>
          </a:xfrm>
        </p:spPr>
        <p:txBody>
          <a:bodyPr>
            <a:normAutofit/>
          </a:bodyPr>
          <a:lstStyle/>
          <a:p>
            <a:r>
              <a:rPr lang="en-US" dirty="0"/>
              <a:t>Create a 3D model of you product </a:t>
            </a:r>
            <a:r>
              <a:rPr lang="mr-IN" dirty="0"/>
              <a:t>–</a:t>
            </a:r>
            <a:r>
              <a:rPr lang="en-US" dirty="0"/>
              <a:t> this could be in foam, card, balsa, clay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vertually</a:t>
            </a:r>
            <a:r>
              <a:rPr lang="en-US" dirty="0"/>
              <a:t> any type of material to give you a realistic scale version of your final product.</a:t>
            </a:r>
          </a:p>
        </p:txBody>
      </p:sp>
    </p:spTree>
    <p:extLst>
      <p:ext uri="{BB962C8B-B14F-4D97-AF65-F5344CB8AC3E}">
        <p14:creationId xmlns:p14="http://schemas.microsoft.com/office/powerpoint/2010/main" val="2633256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749" r="2425" b="-4"/>
          <a:stretch/>
        </p:blipFill>
        <p:spPr>
          <a:xfrm>
            <a:off x="8888133" y="4144246"/>
            <a:ext cx="3302966" cy="2717299"/>
          </a:xfrm>
          <a:custGeom>
            <a:avLst/>
            <a:gdLst>
              <a:gd name="connsiteX0" fmla="*/ 1663658 w 3039855"/>
              <a:gd name="connsiteY0" fmla="*/ 0 h 2500842"/>
              <a:gd name="connsiteX1" fmla="*/ 2947417 w 3039855"/>
              <a:gd name="connsiteY1" fmla="*/ 605417 h 2500842"/>
              <a:gd name="connsiteX2" fmla="*/ 3039855 w 3039855"/>
              <a:gd name="connsiteY2" fmla="*/ 729032 h 2500842"/>
              <a:gd name="connsiteX3" fmla="*/ 3039855 w 3039855"/>
              <a:gd name="connsiteY3" fmla="*/ 2500842 h 2500842"/>
              <a:gd name="connsiteX4" fmla="*/ 226952 w 3039855"/>
              <a:gd name="connsiteY4" fmla="*/ 2500842 h 2500842"/>
              <a:gd name="connsiteX5" fmla="*/ 155401 w 3039855"/>
              <a:gd name="connsiteY5" fmla="*/ 2366679 h 2500842"/>
              <a:gd name="connsiteX6" fmla="*/ 0 w 3039855"/>
              <a:gd name="connsiteY6" fmla="*/ 1663658 h 2500842"/>
              <a:gd name="connsiteX7" fmla="*/ 1663658 w 3039855"/>
              <a:gd name="connsiteY7" fmla="*/ 0 h 25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grpSp>
        <p:nvGrpSpPr>
          <p:cNvPr id="11" name="Group 1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12" name="Freeform 9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4" name="Straight Connector 1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94" name="Freeform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/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96" name="Straight Connector 9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2690" r="1" b="1"/>
          <a:stretch/>
        </p:blipFill>
        <p:spPr>
          <a:xfrm>
            <a:off x="8055588" y="-3863"/>
            <a:ext cx="4132754" cy="3445946"/>
          </a:xfrm>
          <a:custGeom>
            <a:avLst/>
            <a:gdLst>
              <a:gd name="connsiteX0" fmla="*/ 303228 w 4638368"/>
              <a:gd name="connsiteY0" fmla="*/ 0 h 3867534"/>
              <a:gd name="connsiteX1" fmla="*/ 4638368 w 4638368"/>
              <a:gd name="connsiteY1" fmla="*/ 0 h 3867534"/>
              <a:gd name="connsiteX2" fmla="*/ 4638368 w 4638368"/>
              <a:gd name="connsiteY2" fmla="*/ 2952747 h 3867534"/>
              <a:gd name="connsiteX3" fmla="*/ 4585825 w 4638368"/>
              <a:gd name="connsiteY3" fmla="*/ 3013864 h 3867534"/>
              <a:gd name="connsiteX4" fmla="*/ 2641346 w 4638368"/>
              <a:gd name="connsiteY4" fmla="*/ 3867534 h 3867534"/>
              <a:gd name="connsiteX5" fmla="*/ 0 w 4638368"/>
              <a:gd name="connsiteY5" fmla="*/ 1226188 h 3867534"/>
              <a:gd name="connsiteX6" fmla="*/ 260466 w 4638368"/>
              <a:gd name="connsiteY6" fmla="*/ 81056 h 386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6143423" cy="1456267"/>
          </a:xfrm>
        </p:spPr>
        <p:txBody>
          <a:bodyPr>
            <a:normAutofit/>
          </a:bodyPr>
          <a:lstStyle/>
          <a:p>
            <a:r>
              <a:rPr lang="en-US" dirty="0"/>
              <a:t>4.1 Final product Drawing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6143423" cy="3649133"/>
          </a:xfrm>
        </p:spPr>
        <p:txBody>
          <a:bodyPr>
            <a:normAutofit/>
          </a:bodyPr>
          <a:lstStyle/>
          <a:p>
            <a:r>
              <a:rPr lang="en-US" dirty="0"/>
              <a:t>This can be a combination of traditional  technical drawing  and/or CAD.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3rd Angle Orthographic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Isometric Projection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Google </a:t>
            </a:r>
            <a:r>
              <a:rPr lang="en-US" dirty="0" smtClean="0"/>
              <a:t>Sketch Up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Autodesk Inventor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/>
              <a:t>Prodesktop</a:t>
            </a:r>
            <a:r>
              <a:rPr lang="en-US" dirty="0"/>
              <a:t>, CREO etc.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268" y="3374802"/>
            <a:ext cx="4198843" cy="27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90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655" r="20933"/>
          <a:stretch/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en-US" dirty="0"/>
              <a:t>5.1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/>
          </a:bodyPr>
          <a:lstStyle/>
          <a:p>
            <a:r>
              <a:rPr lang="en-US" dirty="0"/>
              <a:t>Basically this is like baking a cake: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Schedule of Work (The recipe)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Parts List (The List of Ingredients)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Making (The Baking)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Evaluation of product against the original </a:t>
            </a:r>
            <a:r>
              <a:rPr lang="en-US" b="1" dirty="0"/>
              <a:t>Specification </a:t>
            </a:r>
            <a:r>
              <a:rPr lang="en-US" dirty="0"/>
              <a:t>(The Tasting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674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r="6170" b="4"/>
          <a:stretch/>
        </p:blipFill>
        <p:spPr>
          <a:xfrm rot="5400000">
            <a:off x="2796132" y="257337"/>
            <a:ext cx="3427048" cy="29143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9" r="-3" b="-3"/>
          <a:stretch/>
        </p:blipFill>
        <p:spPr>
          <a:xfrm rot="5400000">
            <a:off x="-189110" y="185445"/>
            <a:ext cx="3427048" cy="3056158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1" r="21639" b="-4"/>
          <a:stretch/>
        </p:blipFill>
        <p:spPr>
          <a:xfrm>
            <a:off x="-1590" y="3428024"/>
            <a:ext cx="3067839" cy="3429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2" r="3195" b="-3"/>
          <a:stretch/>
        </p:blipFill>
        <p:spPr>
          <a:xfrm rot="5400000">
            <a:off x="2867317" y="3615970"/>
            <a:ext cx="3429975" cy="3054083"/>
          </a:xfrm>
          <a:prstGeom prst="rect">
            <a:avLst/>
          </a:prstGeom>
        </p:spPr>
      </p:pic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2821" y="0"/>
            <a:ext cx="680" cy="685800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Straight Connector 18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590" y="3429000"/>
            <a:ext cx="6094411" cy="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Connector 2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8737" y="0"/>
            <a:ext cx="35948" cy="6858000"/>
          </a:xfrm>
          <a:prstGeom prst="line">
            <a:avLst/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0238" y="609600"/>
            <a:ext cx="3986988" cy="1456267"/>
          </a:xfrm>
        </p:spPr>
        <p:txBody>
          <a:bodyPr>
            <a:normAutofit/>
          </a:bodyPr>
          <a:lstStyle/>
          <a:p>
            <a:r>
              <a:rPr lang="en-US" dirty="0"/>
              <a:t>5.4 Final photos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818" y="3427047"/>
            <a:ext cx="2562624" cy="343095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442" y="3427046"/>
            <a:ext cx="2855226" cy="3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73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304</TotalTime>
  <Words>480</Words>
  <Application>Microsoft Macintosh PowerPoint</Application>
  <PresentationFormat>Widescreen</PresentationFormat>
  <Paragraphs>106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Calibri Light</vt:lpstr>
      <vt:lpstr>Mangal</vt:lpstr>
      <vt:lpstr>宋体</vt:lpstr>
      <vt:lpstr>Arial</vt:lpstr>
      <vt:lpstr>Celestial</vt:lpstr>
      <vt:lpstr>Custom Design</vt:lpstr>
      <vt:lpstr>PIR / LED Lamp</vt:lpstr>
      <vt:lpstr>Design Process</vt:lpstr>
      <vt:lpstr>1.1 The Design Brief</vt:lpstr>
      <vt:lpstr>Market push or pull</vt:lpstr>
      <vt:lpstr>1.2 Defining your Target Market group</vt:lpstr>
      <vt:lpstr>1.3 Product analysis – access fm</vt:lpstr>
      <vt:lpstr>1.4 Ergonomics and anthroprometrics</vt:lpstr>
      <vt:lpstr>1.5 Materials research</vt:lpstr>
      <vt:lpstr>1.6 Product specification – access fm</vt:lpstr>
      <vt:lpstr>2.1 INITIAL IDEAS /Annotated SKETCHES</vt:lpstr>
      <vt:lpstr>3.1 developed ideas / annotated drawings</vt:lpstr>
      <vt:lpstr>3.2 developed ideas / 3d Modelling</vt:lpstr>
      <vt:lpstr>4.1 Final product Drawing</vt:lpstr>
      <vt:lpstr>5.1 production</vt:lpstr>
      <vt:lpstr>5.4 Final photos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jeremy elphick-pooley</cp:lastModifiedBy>
  <cp:revision>46</cp:revision>
  <dcterms:created xsi:type="dcterms:W3CDTF">2014-09-12T02:08:24Z</dcterms:created>
  <dcterms:modified xsi:type="dcterms:W3CDTF">2017-03-19T13:16:49Z</dcterms:modified>
</cp:coreProperties>
</file>